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4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326" r:id="rId34"/>
    <p:sldId id="327" r:id="rId35"/>
    <p:sldId id="328" r:id="rId36"/>
    <p:sldId id="329" r:id="rId37"/>
    <p:sldId id="330" r:id="rId38"/>
    <p:sldId id="331" r:id="rId39"/>
    <p:sldId id="332" r:id="rId40"/>
    <p:sldId id="333" r:id="rId41"/>
    <p:sldId id="334" r:id="rId42"/>
    <p:sldId id="335" r:id="rId43"/>
    <p:sldId id="336" r:id="rId44"/>
    <p:sldId id="337" r:id="rId45"/>
    <p:sldId id="338" r:id="rId46"/>
    <p:sldId id="339" r:id="rId47"/>
    <p:sldId id="340" r:id="rId48"/>
    <p:sldId id="341" r:id="rId49"/>
    <p:sldId id="342" r:id="rId50"/>
    <p:sldId id="343" r:id="rId51"/>
    <p:sldId id="344" r:id="rId52"/>
    <p:sldId id="345" r:id="rId53"/>
    <p:sldId id="346" r:id="rId54"/>
    <p:sldId id="347" r:id="rId55"/>
    <p:sldId id="348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46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.ubc.ca/~tmm/talks.html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A4272-BBE5-2043-999B-146FC42624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CDC178-C0AA-3343-97B0-166198FB8F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B39B7-9365-EA43-8052-E187BE52D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FAD38-3C1F-594E-AFB3-A0825B5B2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BE1C8-6A87-1246-B3CF-EBF0E71F1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91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524ED-9620-8C44-9125-D46F0FD85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9C7B9C-9472-5C47-8C00-65AB10F1D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D0FBC-1570-6D4F-ADAB-2AFC082C4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B0510-8CCE-684E-B57B-1515783DF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1F5550-0EF8-6A46-A401-C09268469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116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310F30-0076-F848-A602-9233087CFE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5DD2A-A2EC-AA4A-A004-D29E8D214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C2BC0-1E39-BC46-B739-C76F2A16F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9D2A4-0136-4C44-97A3-6A3F1417A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90664-E325-FA46-A82C-B2C47C945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16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http://www.cs.ubc.ca/~tmm/talks.html#chicago14"/>
          <p:cNvSpPr txBox="1">
            <a:spLocks noGrp="1"/>
          </p:cNvSpPr>
          <p:nvPr>
            <p:ph type="body" sz="quarter" idx="21"/>
          </p:nvPr>
        </p:nvSpPr>
        <p:spPr>
          <a:xfrm>
            <a:off x="323850" y="6055155"/>
            <a:ext cx="8315325" cy="462691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/>
          <a:p>
            <a:pPr marL="0" lvl="1" indent="0">
              <a:spcBef>
                <a:spcPts val="0"/>
              </a:spcBef>
              <a:buSzTx/>
              <a:buNone/>
              <a:defRPr sz="2600" b="1"/>
            </a:pPr>
            <a:r>
              <a:rPr u="sng">
                <a:hlinkClick r:id="rId2"/>
              </a:rPr>
              <a:t>http://www.cs.ubc.ca/~tmm/talks.html#chicago14</a:t>
            </a:r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42900" y="104775"/>
            <a:ext cx="11906250" cy="2971800"/>
          </a:xfrm>
          <a:prstGeom prst="rect">
            <a:avLst/>
          </a:prstGeom>
        </p:spPr>
        <p:txBody>
          <a:bodyPr anchor="b"/>
          <a:lstStyle>
            <a:lvl1pPr>
              <a:defRPr sz="5400">
                <a:solidFill>
                  <a:srgbClr val="011993"/>
                </a:solidFill>
                <a:latin typeface="+mn-lt"/>
                <a:ea typeface="+mn-ea"/>
                <a:cs typeface="+mn-cs"/>
                <a:sym typeface="Rockwell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52425" y="3324225"/>
            <a:ext cx="10677525" cy="2647950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>
              <a:spcBef>
                <a:spcPts val="0"/>
              </a:spcBef>
              <a:buSzTx/>
              <a:buNone/>
              <a:defRPr sz="3150" b="1"/>
            </a:lvl1pPr>
            <a:lvl2pPr marL="0" indent="0">
              <a:spcBef>
                <a:spcPts val="0"/>
              </a:spcBef>
              <a:buSzTx/>
              <a:buNone/>
              <a:defRPr sz="3150">
                <a:latin typeface="Gill Sans Light"/>
                <a:ea typeface="Gill Sans Light"/>
                <a:cs typeface="Gill Sans Light"/>
                <a:sym typeface="Gill Sans Light"/>
              </a:defRPr>
            </a:lvl2pPr>
            <a:lvl3pPr marL="0" indent="0">
              <a:spcBef>
                <a:spcPts val="0"/>
              </a:spcBef>
              <a:buSzTx/>
              <a:buNone/>
              <a:defRPr sz="3150"/>
            </a:lvl3pPr>
            <a:lvl4pPr marL="0" indent="0">
              <a:spcBef>
                <a:spcPts val="0"/>
              </a:spcBef>
              <a:buSzTx/>
              <a:buNone/>
              <a:defRPr sz="1950" i="1"/>
            </a:lvl4pPr>
            <a:lvl5pPr marL="0" indent="0">
              <a:spcBef>
                <a:spcPts val="0"/>
              </a:spcBef>
              <a:buSz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62650" y="6505575"/>
            <a:ext cx="238125" cy="25717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6037322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le Text"/>
          <p:cNvSpPr txBox="1">
            <a:spLocks noGrp="1"/>
          </p:cNvSpPr>
          <p:nvPr>
            <p:ph type="title"/>
          </p:nvPr>
        </p:nvSpPr>
        <p:spPr>
          <a:xfrm>
            <a:off x="314325" y="0"/>
            <a:ext cx="11887200" cy="790575"/>
          </a:xfrm>
          <a:prstGeom prst="rect">
            <a:avLst/>
          </a:prstGeom>
        </p:spPr>
        <p:txBody>
          <a:bodyPr lIns="38100" tIns="38100" rIns="38100" bIns="38100"/>
          <a:lstStyle>
            <a:lvl1pPr defTabSz="914400">
              <a:defRPr sz="3450">
                <a:solidFill>
                  <a:srgbClr val="011993"/>
                </a:solidFill>
                <a:uFill>
                  <a:solidFill>
                    <a:srgbClr val="011993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109" name="Body Level One…"/>
          <p:cNvSpPr txBox="1">
            <a:spLocks noGrp="1"/>
          </p:cNvSpPr>
          <p:nvPr>
            <p:ph type="body" idx="1"/>
          </p:nvPr>
        </p:nvSpPr>
        <p:spPr>
          <a:xfrm>
            <a:off x="314325" y="828675"/>
            <a:ext cx="11887200" cy="6029325"/>
          </a:xfrm>
          <a:prstGeom prst="rect">
            <a:avLst/>
          </a:prstGeom>
        </p:spPr>
        <p:txBody>
          <a:bodyPr lIns="38100" tIns="38100" rIns="38100" bIns="38100">
            <a:normAutofit/>
          </a:bodyPr>
          <a:lstStyle>
            <a:lvl1pPr marL="257175" indent="-257175" defTabSz="914400">
              <a:spcBef>
                <a:spcPts val="750"/>
              </a:spcBef>
              <a:defRPr sz="3000">
                <a:uFill>
                  <a:solidFill>
                    <a:srgbClr val="000000"/>
                  </a:solidFill>
                </a:uFill>
              </a:defRPr>
            </a:lvl1pPr>
            <a:lvl2pPr marL="557213" indent="-214313" defTabSz="914400">
              <a:spcBef>
                <a:spcPts val="600"/>
              </a:spcBef>
              <a:buChar char="–"/>
              <a:defRPr sz="2550">
                <a:uFill>
                  <a:solidFill>
                    <a:srgbClr val="000000"/>
                  </a:solidFill>
                </a:uFill>
              </a:defRPr>
            </a:lvl2pPr>
            <a:lvl3pPr marL="857250" indent="-171450" defTabSz="914400">
              <a:spcBef>
                <a:spcPts val="525"/>
              </a:spcBef>
              <a:defRPr sz="2250">
                <a:uFill>
                  <a:solidFill>
                    <a:srgbClr val="000000"/>
                  </a:solidFill>
                </a:uFill>
              </a:defRPr>
            </a:lvl3pPr>
            <a:lvl4pPr marL="1200150" indent="-171450" defTabSz="914400">
              <a:spcBef>
                <a:spcPts val="450"/>
              </a:spcBef>
              <a:buChar char="–"/>
              <a:defRPr sz="1950">
                <a:uFill>
                  <a:solidFill>
                    <a:srgbClr val="000000"/>
                  </a:solidFill>
                </a:uFill>
              </a:defRPr>
            </a:lvl4pPr>
            <a:lvl5pPr marL="1543050" indent="-171450" defTabSz="914400">
              <a:spcBef>
                <a:spcPts val="450"/>
              </a:spcBef>
              <a:buChar char="»"/>
              <a:defRPr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30050" y="6515100"/>
            <a:ext cx="200025" cy="209550"/>
          </a:xfrm>
          <a:prstGeom prst="rect">
            <a:avLst/>
          </a:prstGeom>
          <a:ln w="9525">
            <a:round/>
          </a:ln>
        </p:spPr>
        <p:txBody>
          <a:bodyPr lIns="38100" tIns="38100" rIns="38100" bIns="38100"/>
          <a:lstStyle>
            <a:lvl1pPr algn="r" defTabSz="914400">
              <a:defRPr>
                <a:uFill>
                  <a:solidFill>
                    <a:srgbClr val="000000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521016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30050" y="6515100"/>
            <a:ext cx="200025" cy="209550"/>
          </a:xfrm>
          <a:prstGeom prst="rect">
            <a:avLst/>
          </a:prstGeom>
          <a:ln w="9525">
            <a:round/>
          </a:ln>
        </p:spPr>
        <p:txBody>
          <a:bodyPr lIns="38100" tIns="38100" rIns="38100" bIns="38100"/>
          <a:lstStyle>
            <a:lvl1pPr algn="r" defTabSz="914400">
              <a:defRPr>
                <a:uFill>
                  <a:solidFill>
                    <a:srgbClr val="000000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7082970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3B5E8-EBAB-4743-B301-A31E84936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2B220-D83C-4542-8FD3-825CBE1ED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78940-0544-0543-9A48-53E9D80D3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5E012-8991-134F-8421-F407D6B33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43148-358B-6245-A455-B0C41B38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173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4CCED-0180-694B-B8C2-8C954CC3F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EC974-7BB3-024D-8266-EFA423F4C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473C0-A37F-6542-831B-833C0F381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199E32-9593-454E-9C85-DFE9CC05C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10AE4-6E35-5441-A4D9-9BBDBD4F4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03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72D2F-01DB-E047-9943-C79A70F3A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C6EF4-944A-3844-82FA-A007B3CC16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11533-2355-7847-8C0B-4A23215BC8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58343B-D18A-8443-AF2A-E8636681C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D61476-CD87-354B-AFE8-C04995944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5A018-98F5-E542-BC27-F133ABD96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58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C922C-0796-234E-9A7C-B03989459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3D63-0822-0A41-8829-6C7B77E93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ABDF88-944D-3A4D-B844-E4761EBAE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5B3886-F7D3-B748-AC63-E79B883B1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E8338D-46E8-6742-B12F-F024A6C565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E5E113-73FB-8943-9E47-BB8D40A31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7E0745-6C18-AC4E-9567-87585E0C0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DEEA44-620F-0C40-9D99-FABFB5416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211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8A5C6-FE6B-4D49-A906-5E0D7B335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F2C566-193E-7D4D-AA6B-602AAF031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950029-5641-814D-9BEB-8B17323BF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5E9A73-FE76-9A46-9D00-875F9734D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59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DD998-B6AB-6449-930C-A3DA380C4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E52C47-4C8A-FE4D-B666-86685B13C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7898E-9925-7744-A5EF-AA816A201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11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2716C-211E-DD43-BF1E-E2270852E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2BBAC-1C3D-FE43-B572-F8546357D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24E20D-3D46-E74F-AB1C-E6433D75D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73B24-6A35-664F-854D-F967055E4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779224-9B76-2641-AA82-2C2EF1431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26CCAF-5DF2-604A-9CFD-B465815B7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535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B4C8D-DCFD-4F44-8651-1CA386B2D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647F76-019C-134A-88EE-E4967AC513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F832A-BD1F-4441-BEA8-06722B7B65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1DC72F-2527-9940-8DE7-10A073EC2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0B0694-9442-674F-ABD1-DD590DE49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5910E1-4346-EF4B-932E-157CBD54C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925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CA8837-DED1-7749-8A7F-A5FBD29CC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B12747-8447-2848-AC8C-5AB54AC3C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3121A-8F36-3240-AA0D-2FC9599540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A7DB4-D1FA-E74C-AD79-685BECBD37E8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71B74-D260-5248-ACDD-C65A5C45BB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2A0FE-2B9E-D140-8912-365D80A276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FFF03-8BB3-F64A-BFC8-D274C181D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589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Visualization Analysis &amp; Design…"/>
          <p:cNvSpPr txBox="1">
            <a:spLocks noGrp="1"/>
          </p:cNvSpPr>
          <p:nvPr>
            <p:ph type="ctrTitle"/>
          </p:nvPr>
        </p:nvSpPr>
        <p:spPr>
          <a:xfrm>
            <a:off x="342900" y="680971"/>
            <a:ext cx="11906250" cy="2647951"/>
          </a:xfrm>
          <a:prstGeom prst="rect">
            <a:avLst/>
          </a:prstGeom>
        </p:spPr>
        <p:txBody>
          <a:bodyPr/>
          <a:lstStyle/>
          <a:p>
            <a:pPr>
              <a:defRPr sz="5800"/>
            </a:pPr>
            <a:r>
              <a:t>Visualization Analysis &amp; Design</a:t>
            </a:r>
          </a:p>
          <a:p>
            <a:pPr>
              <a:defRPr sz="5800">
                <a:latin typeface="Rockwell Italic"/>
                <a:ea typeface="Rockwell Italic"/>
                <a:cs typeface="Rockwell Italic"/>
                <a:sym typeface="Rockwell Italic"/>
              </a:defRPr>
            </a:pPr>
            <a:endParaRPr/>
          </a:p>
          <a:p>
            <a:pPr>
              <a:defRPr sz="5800">
                <a:latin typeface="Rockwell Italic"/>
                <a:ea typeface="Rockwell Italic"/>
                <a:cs typeface="Rockwell Italic"/>
                <a:sym typeface="Rockwell Italic"/>
              </a:defRPr>
            </a:pPr>
            <a:r>
              <a:t>Data Abstraction (Ch 2)</a:t>
            </a:r>
          </a:p>
        </p:txBody>
      </p:sp>
      <p:sp>
        <p:nvSpPr>
          <p:cNvPr id="676" name="Tamara Munzner…"/>
          <p:cNvSpPr txBox="1">
            <a:spLocks noGrp="1"/>
          </p:cNvSpPr>
          <p:nvPr>
            <p:ph type="subTitle" sz="quarter" idx="1"/>
          </p:nvPr>
        </p:nvSpPr>
        <p:spPr>
          <a:xfrm>
            <a:off x="0" y="5015728"/>
            <a:ext cx="4993529" cy="172118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700"/>
            </a:lvl1pPr>
            <a:lvl2pPr>
              <a:defRPr sz="3700"/>
            </a:lvl2pPr>
            <a:lvl3pPr>
              <a:defRPr sz="3700"/>
            </a:lvl3pPr>
          </a:lstStyle>
          <a:p>
            <a:r>
              <a:rPr dirty="0"/>
              <a:t>Tamara </a:t>
            </a:r>
            <a:r>
              <a:rPr dirty="0" err="1"/>
              <a:t>Munzner</a:t>
            </a:r>
            <a:endParaRPr dirty="0"/>
          </a:p>
        </p:txBody>
      </p:sp>
      <p:pic>
        <p:nvPicPr>
          <p:cNvPr id="677" name="frontcover-final.med.png" descr="frontcover-final.m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519" y="205159"/>
            <a:ext cx="1849258" cy="22483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What does data mea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data mean?</a:t>
            </a:r>
          </a:p>
        </p:txBody>
      </p:sp>
      <p:sp>
        <p:nvSpPr>
          <p:cNvPr id="713" name="14, 2.6, 30, 30, 15, 10000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sz="3200">
                <a:solidFill>
                  <a:schemeClr val="accent5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Rockwell"/>
              </a:rPr>
              <a:t>14, 2.6, 30, 30, 15, 100001</a:t>
            </a:r>
          </a:p>
          <a:p>
            <a:pPr>
              <a:defRPr sz="3200"/>
            </a:pPr>
            <a:r>
              <a:t>What does this sequence of six numbers mean?</a:t>
            </a:r>
          </a:p>
          <a:p>
            <a:pPr lvl="1">
              <a:defRPr sz="2600"/>
            </a:pPr>
            <a:r>
              <a:t>two points far from each other in 3D space?</a:t>
            </a:r>
          </a:p>
          <a:p>
            <a:pPr lvl="1">
              <a:defRPr sz="2600"/>
            </a:pPr>
            <a:r>
              <a:t>two points close to each other in 2D space, with 15 links between them, and a weight of 100001 for the link?</a:t>
            </a:r>
          </a:p>
          <a:p>
            <a:pPr lvl="1">
              <a:defRPr sz="2600"/>
            </a:pPr>
            <a:r>
              <a:t>something else??</a:t>
            </a:r>
          </a:p>
          <a:p>
            <a:pPr marL="0" indent="0">
              <a:buNone/>
              <a:defRPr sz="3200">
                <a:solidFill>
                  <a:schemeClr val="accent5"/>
                </a:solidFill>
                <a:latin typeface="+mn-lt"/>
                <a:ea typeface="+mn-ea"/>
                <a:cs typeface="+mn-cs"/>
                <a:sym typeface="Rockwell"/>
              </a:defRPr>
            </a:pPr>
            <a:r>
              <a:t>Basil, 7, S, Pear</a:t>
            </a:r>
          </a:p>
          <a:p>
            <a:pPr>
              <a:defRPr sz="3200"/>
            </a:pPr>
            <a:r>
              <a:t>What about this data?</a:t>
            </a:r>
          </a:p>
          <a:p>
            <a:pPr lvl="1">
              <a:defRPr sz="2600"/>
            </a:pPr>
            <a:r>
              <a:t>food shipment of produce (basil &amp; pear) arrived in satisfactory condition on 7th day of month</a:t>
            </a:r>
          </a:p>
          <a:p>
            <a:pPr lvl="1">
              <a:defRPr sz="2600"/>
            </a:pPr>
            <a:r>
              <a:t>Basil Point neighborhood of city had 7 inches of snow cleared by the Pear Creek Limited snow removal service</a:t>
            </a:r>
          </a:p>
        </p:txBody>
      </p:sp>
      <p:sp>
        <p:nvSpPr>
          <p:cNvPr id="7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What does data mea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data mean?</a:t>
            </a:r>
          </a:p>
        </p:txBody>
      </p:sp>
      <p:sp>
        <p:nvSpPr>
          <p:cNvPr id="717" name="14, 2.6, 30, 30, 15, 10000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  <a:defRPr sz="3200">
                <a:solidFill>
                  <a:schemeClr val="accent5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Rockwell"/>
              </a:rPr>
              <a:t>14, 2.6, 30, 30, 15, 100001</a:t>
            </a:r>
          </a:p>
          <a:p>
            <a:pPr>
              <a:defRPr sz="3200"/>
            </a:pPr>
            <a:r>
              <a:t>What does this sequence of six numbers mean?</a:t>
            </a:r>
          </a:p>
          <a:p>
            <a:pPr lvl="1">
              <a:defRPr sz="2600"/>
            </a:pPr>
            <a:r>
              <a:t>two points far from each other in 3D space?</a:t>
            </a:r>
          </a:p>
          <a:p>
            <a:pPr lvl="1">
              <a:defRPr sz="2600"/>
            </a:pPr>
            <a:r>
              <a:t>two points close to each other in 2D space, with 15 links between them, and a weight of 100001 for the link?</a:t>
            </a:r>
          </a:p>
          <a:p>
            <a:pPr lvl="1">
              <a:defRPr sz="2600"/>
            </a:pPr>
            <a:r>
              <a:t>something else??</a:t>
            </a:r>
          </a:p>
          <a:p>
            <a:pPr marL="0" indent="0">
              <a:buNone/>
              <a:defRPr sz="3200">
                <a:solidFill>
                  <a:schemeClr val="accent5"/>
                </a:solidFill>
                <a:latin typeface="+mn-lt"/>
                <a:ea typeface="+mn-ea"/>
                <a:cs typeface="+mn-cs"/>
                <a:sym typeface="Rockwell"/>
              </a:defRPr>
            </a:pPr>
            <a:r>
              <a:t>Basil, 7, S, Pear</a:t>
            </a:r>
          </a:p>
          <a:p>
            <a:pPr>
              <a:defRPr sz="3200"/>
            </a:pPr>
            <a:r>
              <a:t>What about this data?</a:t>
            </a:r>
          </a:p>
          <a:p>
            <a:pPr lvl="1">
              <a:defRPr sz="2600"/>
            </a:pPr>
            <a:r>
              <a:t>food shipment of produce (basil &amp; pear) arrived in satisfactory condition on 7th day of month</a:t>
            </a:r>
          </a:p>
          <a:p>
            <a:pPr lvl="1">
              <a:defRPr sz="2600"/>
            </a:pPr>
            <a:r>
              <a:t>Basil Point neighborhood of city had 7 inches of snow cleared by the Pear Creek Limited snow removal service</a:t>
            </a:r>
          </a:p>
          <a:p>
            <a:pPr lvl="1">
              <a:defRPr sz="2600"/>
            </a:pPr>
            <a:r>
              <a:t>lab rat Basil made 7 attempts to find way through south section of maze, these trials used pear as reward food</a:t>
            </a:r>
          </a:p>
        </p:txBody>
      </p:sp>
      <p:sp>
        <p:nvSpPr>
          <p:cNvPr id="7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Now wha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Now what?</a:t>
            </a:r>
          </a:p>
        </p:txBody>
      </p:sp>
      <p:sp>
        <p:nvSpPr>
          <p:cNvPr id="721" name="semantics: real-world meaning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semantics: real-world meaning</a:t>
            </a:r>
          </a:p>
        </p:txBody>
      </p:sp>
      <p:sp>
        <p:nvSpPr>
          <p:cNvPr id="7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647170" y="6492240"/>
            <a:ext cx="382905" cy="23241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723" name="Image" descr="Image"/>
          <p:cNvPicPr>
            <a:picLocks noChangeAspect="1"/>
          </p:cNvPicPr>
          <p:nvPr/>
        </p:nvPicPr>
        <p:blipFill>
          <a:blip r:embed="rId2"/>
          <a:srcRect l="10547" t="11942"/>
          <a:stretch>
            <a:fillRect/>
          </a:stretch>
        </p:blipFill>
        <p:spPr>
          <a:xfrm>
            <a:off x="6201589" y="1873190"/>
            <a:ext cx="5966599" cy="32845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Now wha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Now what?</a:t>
            </a:r>
          </a:p>
        </p:txBody>
      </p:sp>
      <p:sp>
        <p:nvSpPr>
          <p:cNvPr id="726" name="semantics: real-world meaning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semantics: real-world meaning</a:t>
            </a:r>
          </a:p>
        </p:txBody>
      </p:sp>
      <p:sp>
        <p:nvSpPr>
          <p:cNvPr id="7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728" name="Image" descr="Image"/>
          <p:cNvPicPr>
            <a:picLocks noChangeAspect="1"/>
          </p:cNvPicPr>
          <p:nvPr/>
        </p:nvPicPr>
        <p:blipFill>
          <a:blip r:embed="rId2"/>
          <a:srcRect l="10346"/>
          <a:stretch>
            <a:fillRect/>
          </a:stretch>
        </p:blipFill>
        <p:spPr>
          <a:xfrm>
            <a:off x="6188195" y="1427748"/>
            <a:ext cx="5979993" cy="37300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Now wha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Now what?</a:t>
            </a:r>
          </a:p>
        </p:txBody>
      </p:sp>
      <p:sp>
        <p:nvSpPr>
          <p:cNvPr id="731" name="semantics: real-world meaning…"/>
          <p:cNvSpPr txBox="1">
            <a:spLocks noGrp="1"/>
          </p:cNvSpPr>
          <p:nvPr>
            <p:ph type="body" idx="1"/>
          </p:nvPr>
        </p:nvSpPr>
        <p:spPr>
          <a:xfrm>
            <a:off x="314325" y="828675"/>
            <a:ext cx="5817097" cy="6029325"/>
          </a:xfrm>
          <a:prstGeom prst="rect">
            <a:avLst/>
          </a:prstGeom>
        </p:spPr>
        <p:txBody>
          <a:bodyPr/>
          <a:lstStyle/>
          <a:p>
            <a:r>
              <a:t>semantics: real-world meaning</a:t>
            </a:r>
          </a:p>
          <a:p>
            <a:r>
              <a:t>data types: structural or mathematical interpretation of data</a:t>
            </a:r>
          </a:p>
          <a:p>
            <a:pPr lvl="1"/>
            <a:r>
              <a:t>item, link, attribute, position, (grid)</a:t>
            </a:r>
          </a:p>
          <a:p>
            <a:pPr lvl="1"/>
            <a:r>
              <a:t>different from data types in </a:t>
            </a:r>
            <a:br/>
            <a:r>
              <a:t>programming!</a:t>
            </a:r>
          </a:p>
        </p:txBody>
      </p:sp>
      <p:sp>
        <p:nvSpPr>
          <p:cNvPr id="7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pic>
        <p:nvPicPr>
          <p:cNvPr id="733" name="Image" descr="Image"/>
          <p:cNvPicPr>
            <a:picLocks noChangeAspect="1"/>
          </p:cNvPicPr>
          <p:nvPr/>
        </p:nvPicPr>
        <p:blipFill>
          <a:blip r:embed="rId2"/>
          <a:srcRect l="10346"/>
          <a:stretch>
            <a:fillRect/>
          </a:stretch>
        </p:blipFill>
        <p:spPr>
          <a:xfrm>
            <a:off x="6188195" y="1427748"/>
            <a:ext cx="5979993" cy="37300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Items &amp; Attribu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Items &amp; Attributes</a:t>
            </a:r>
          </a:p>
        </p:txBody>
      </p:sp>
      <p:sp>
        <p:nvSpPr>
          <p:cNvPr id="736" name="item: individual entity, discrete…"/>
          <p:cNvSpPr txBox="1">
            <a:spLocks noGrp="1"/>
          </p:cNvSpPr>
          <p:nvPr>
            <p:ph type="body" idx="1"/>
          </p:nvPr>
        </p:nvSpPr>
        <p:spPr>
          <a:xfrm>
            <a:off x="314325" y="828675"/>
            <a:ext cx="5551364" cy="6029325"/>
          </a:xfrm>
          <a:prstGeom prst="rect">
            <a:avLst/>
          </a:prstGeom>
        </p:spPr>
        <p:txBody>
          <a:bodyPr/>
          <a:lstStyle/>
          <a:p>
            <a:r>
              <a:t>item: individual entity, discrete</a:t>
            </a:r>
          </a:p>
          <a:p>
            <a:pPr lvl="1"/>
            <a:r>
              <a:t>eg patient, car, stock, city</a:t>
            </a:r>
          </a:p>
          <a:p>
            <a:pPr lvl="1"/>
            <a:r>
              <a:t>"independent variable"</a:t>
            </a:r>
          </a:p>
        </p:txBody>
      </p:sp>
      <p:sp>
        <p:nvSpPr>
          <p:cNvPr id="7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pic>
        <p:nvPicPr>
          <p:cNvPr id="738" name="Image" descr="Image"/>
          <p:cNvPicPr>
            <a:picLocks noChangeAspect="1"/>
          </p:cNvPicPr>
          <p:nvPr/>
        </p:nvPicPr>
        <p:blipFill>
          <a:blip r:embed="rId2"/>
          <a:srcRect l="10346"/>
          <a:stretch>
            <a:fillRect/>
          </a:stretch>
        </p:blipFill>
        <p:spPr>
          <a:xfrm>
            <a:off x="6188195" y="1427748"/>
            <a:ext cx="5979993" cy="37300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Items &amp; Attribu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Items &amp; Attributes</a:t>
            </a:r>
          </a:p>
        </p:txBody>
      </p:sp>
      <p:sp>
        <p:nvSpPr>
          <p:cNvPr id="741" name="item: individual entity, discrete…"/>
          <p:cNvSpPr txBox="1">
            <a:spLocks noGrp="1"/>
          </p:cNvSpPr>
          <p:nvPr>
            <p:ph type="body" idx="1"/>
          </p:nvPr>
        </p:nvSpPr>
        <p:spPr>
          <a:xfrm>
            <a:off x="314325" y="828675"/>
            <a:ext cx="5551364" cy="6029325"/>
          </a:xfrm>
          <a:prstGeom prst="rect">
            <a:avLst/>
          </a:prstGeom>
        </p:spPr>
        <p:txBody>
          <a:bodyPr/>
          <a:lstStyle/>
          <a:p>
            <a:r>
              <a:t>item: individual entity, discrete</a:t>
            </a:r>
          </a:p>
          <a:p>
            <a:pPr lvl="1"/>
            <a:r>
              <a:t>eg patient, car, stock, city</a:t>
            </a:r>
          </a:p>
          <a:p>
            <a:pPr lvl="1"/>
            <a:r>
              <a:t>"independent variable"</a:t>
            </a:r>
          </a:p>
        </p:txBody>
      </p:sp>
      <p:sp>
        <p:nvSpPr>
          <p:cNvPr id="7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pic>
        <p:nvPicPr>
          <p:cNvPr id="743" name="Image" descr="Image"/>
          <p:cNvPicPr>
            <a:picLocks noChangeAspect="1"/>
          </p:cNvPicPr>
          <p:nvPr/>
        </p:nvPicPr>
        <p:blipFill>
          <a:blip r:embed="rId2"/>
          <a:srcRect l="10346"/>
          <a:stretch>
            <a:fillRect/>
          </a:stretch>
        </p:blipFill>
        <p:spPr>
          <a:xfrm>
            <a:off x="6188195" y="1427748"/>
            <a:ext cx="5979993" cy="3730040"/>
          </a:xfrm>
          <a:prstGeom prst="rect">
            <a:avLst/>
          </a:prstGeom>
          <a:ln w="12700">
            <a:miter lim="400000"/>
          </a:ln>
        </p:spPr>
      </p:pic>
      <p:pic>
        <p:nvPicPr>
          <p:cNvPr id="744" name="Rectangle Rectangle" descr="Rectangle Rectangl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781972" y="4659287"/>
            <a:ext cx="6457281" cy="477665"/>
          </a:xfrm>
          <a:prstGeom prst="rect">
            <a:avLst/>
          </a:prstGeom>
        </p:spPr>
      </p:pic>
      <p:sp>
        <p:nvSpPr>
          <p:cNvPr id="746" name="item: person"/>
          <p:cNvSpPr txBox="1"/>
          <p:nvPr/>
        </p:nvSpPr>
        <p:spPr>
          <a:xfrm>
            <a:off x="5972929" y="5423543"/>
            <a:ext cx="2318455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171450">
              <a:spcBef>
                <a:spcPts val="600"/>
              </a:spcBef>
              <a:defRPr sz="3400">
                <a:uFill>
                  <a:solidFill>
                    <a:srgbClr val="000000"/>
                  </a:solidFill>
                </a:uFill>
              </a:defRPr>
            </a:pPr>
            <a:r>
              <a:rPr sz="2550"/>
              <a:t>item: person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Items &amp; Attribu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Items &amp; Attributes</a:t>
            </a:r>
          </a:p>
        </p:txBody>
      </p:sp>
      <p:sp>
        <p:nvSpPr>
          <p:cNvPr id="749" name="item: individual entity, discrete…"/>
          <p:cNvSpPr txBox="1">
            <a:spLocks noGrp="1"/>
          </p:cNvSpPr>
          <p:nvPr>
            <p:ph type="body" idx="1"/>
          </p:nvPr>
        </p:nvSpPr>
        <p:spPr>
          <a:xfrm>
            <a:off x="314325" y="828675"/>
            <a:ext cx="5551364" cy="6029325"/>
          </a:xfrm>
          <a:prstGeom prst="rect">
            <a:avLst/>
          </a:prstGeom>
        </p:spPr>
        <p:txBody>
          <a:bodyPr/>
          <a:lstStyle/>
          <a:p>
            <a:r>
              <a:t>item: individual entity, discrete</a:t>
            </a:r>
          </a:p>
          <a:p>
            <a:pPr lvl="1"/>
            <a:r>
              <a:t>eg patient, car, stock, city</a:t>
            </a:r>
          </a:p>
          <a:p>
            <a:pPr lvl="1"/>
            <a:r>
              <a:t>"independent variable"</a:t>
            </a:r>
          </a:p>
          <a:p>
            <a:r>
              <a:t>attribute: property that is measured, observed, logged...</a:t>
            </a:r>
          </a:p>
          <a:p>
            <a:pPr lvl="1"/>
            <a:r>
              <a:t>eg height, blood pressure for patient</a:t>
            </a:r>
          </a:p>
          <a:p>
            <a:pPr lvl="1"/>
            <a:r>
              <a:t>eg horsepower, make for car</a:t>
            </a:r>
          </a:p>
          <a:p>
            <a:pPr lvl="1"/>
            <a:r>
              <a:t>"dependent variable"</a:t>
            </a:r>
          </a:p>
        </p:txBody>
      </p:sp>
      <p:sp>
        <p:nvSpPr>
          <p:cNvPr id="7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pic>
        <p:nvPicPr>
          <p:cNvPr id="751" name="Image" descr="Image"/>
          <p:cNvPicPr>
            <a:picLocks noChangeAspect="1"/>
          </p:cNvPicPr>
          <p:nvPr/>
        </p:nvPicPr>
        <p:blipFill>
          <a:blip r:embed="rId2"/>
          <a:srcRect l="10346"/>
          <a:stretch>
            <a:fillRect/>
          </a:stretch>
        </p:blipFill>
        <p:spPr>
          <a:xfrm>
            <a:off x="6188195" y="1427748"/>
            <a:ext cx="5979993" cy="3730040"/>
          </a:xfrm>
          <a:prstGeom prst="rect">
            <a:avLst/>
          </a:prstGeom>
          <a:ln w="12700">
            <a:miter lim="400000"/>
          </a:ln>
        </p:spPr>
      </p:pic>
      <p:pic>
        <p:nvPicPr>
          <p:cNvPr id="752" name="Rectangle Rectangle" descr="Rectangle Rectangl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781972" y="4659287"/>
            <a:ext cx="6457281" cy="477665"/>
          </a:xfrm>
          <a:prstGeom prst="rect">
            <a:avLst/>
          </a:prstGeom>
        </p:spPr>
      </p:pic>
      <p:sp>
        <p:nvSpPr>
          <p:cNvPr id="754" name="item: person"/>
          <p:cNvSpPr txBox="1"/>
          <p:nvPr/>
        </p:nvSpPr>
        <p:spPr>
          <a:xfrm>
            <a:off x="5972929" y="5423543"/>
            <a:ext cx="2318455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171450">
              <a:spcBef>
                <a:spcPts val="600"/>
              </a:spcBef>
              <a:defRPr sz="3400">
                <a:uFill>
                  <a:solidFill>
                    <a:srgbClr val="000000"/>
                  </a:solidFill>
                </a:uFill>
              </a:defRPr>
            </a:pPr>
            <a:r>
              <a:rPr sz="2550"/>
              <a:t>item: person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Items &amp; Attribu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Items &amp; Attributes</a:t>
            </a:r>
          </a:p>
        </p:txBody>
      </p:sp>
      <p:sp>
        <p:nvSpPr>
          <p:cNvPr id="757" name="item: individual entity, discrete…"/>
          <p:cNvSpPr txBox="1">
            <a:spLocks noGrp="1"/>
          </p:cNvSpPr>
          <p:nvPr>
            <p:ph type="body" idx="1"/>
          </p:nvPr>
        </p:nvSpPr>
        <p:spPr>
          <a:xfrm>
            <a:off x="314325" y="828675"/>
            <a:ext cx="5551364" cy="6029325"/>
          </a:xfrm>
          <a:prstGeom prst="rect">
            <a:avLst/>
          </a:prstGeom>
        </p:spPr>
        <p:txBody>
          <a:bodyPr/>
          <a:lstStyle/>
          <a:p>
            <a:r>
              <a:t>item: individual entity, discrete</a:t>
            </a:r>
          </a:p>
          <a:p>
            <a:pPr lvl="1"/>
            <a:r>
              <a:t>eg patient, car, stock, city</a:t>
            </a:r>
          </a:p>
          <a:p>
            <a:pPr lvl="1"/>
            <a:r>
              <a:t>"independent variable"</a:t>
            </a:r>
          </a:p>
          <a:p>
            <a:r>
              <a:t>attribute: property that is measured, observed, logged...</a:t>
            </a:r>
          </a:p>
          <a:p>
            <a:pPr lvl="1"/>
            <a:r>
              <a:t>eg height, blood pressure for patient</a:t>
            </a:r>
          </a:p>
          <a:p>
            <a:pPr lvl="1"/>
            <a:r>
              <a:t>eg horsepower, make for car</a:t>
            </a:r>
          </a:p>
          <a:p>
            <a:pPr lvl="1"/>
            <a:r>
              <a:t>"dependent variable"</a:t>
            </a:r>
          </a:p>
        </p:txBody>
      </p:sp>
      <p:sp>
        <p:nvSpPr>
          <p:cNvPr id="7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759" name="Image" descr="Image"/>
          <p:cNvPicPr>
            <a:picLocks noChangeAspect="1"/>
          </p:cNvPicPr>
          <p:nvPr/>
        </p:nvPicPr>
        <p:blipFill>
          <a:blip r:embed="rId2"/>
          <a:srcRect l="10346"/>
          <a:stretch>
            <a:fillRect/>
          </a:stretch>
        </p:blipFill>
        <p:spPr>
          <a:xfrm>
            <a:off x="6188195" y="1427748"/>
            <a:ext cx="5979993" cy="3730040"/>
          </a:xfrm>
          <a:prstGeom prst="rect">
            <a:avLst/>
          </a:prstGeom>
          <a:ln w="12700">
            <a:miter lim="400000"/>
          </a:ln>
        </p:spPr>
      </p:pic>
      <p:pic>
        <p:nvPicPr>
          <p:cNvPr id="760" name="Rectangle Rectangle" descr="Rectangle Rectangl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781972" y="4659287"/>
            <a:ext cx="6457281" cy="477665"/>
          </a:xfrm>
          <a:prstGeom prst="rect">
            <a:avLst/>
          </a:prstGeom>
        </p:spPr>
      </p:pic>
      <p:sp>
        <p:nvSpPr>
          <p:cNvPr id="762" name="item: person"/>
          <p:cNvSpPr txBox="1"/>
          <p:nvPr/>
        </p:nvSpPr>
        <p:spPr>
          <a:xfrm>
            <a:off x="5972929" y="5423543"/>
            <a:ext cx="2318455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171450">
              <a:spcBef>
                <a:spcPts val="600"/>
              </a:spcBef>
              <a:defRPr sz="3400">
                <a:uFill>
                  <a:solidFill>
                    <a:srgbClr val="000000"/>
                  </a:solidFill>
                </a:uFill>
              </a:defRPr>
            </a:pPr>
            <a:r>
              <a:rPr sz="2550"/>
              <a:t>item: person</a:t>
            </a:r>
          </a:p>
        </p:txBody>
      </p:sp>
      <p:sp>
        <p:nvSpPr>
          <p:cNvPr id="763" name="attributes: name, age, shirt size, fave fruit"/>
          <p:cNvSpPr txBox="1"/>
          <p:nvPr/>
        </p:nvSpPr>
        <p:spPr>
          <a:xfrm>
            <a:off x="5972928" y="531954"/>
            <a:ext cx="6141681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171450">
              <a:spcBef>
                <a:spcPts val="600"/>
              </a:spcBef>
              <a:defRPr sz="3400">
                <a:uFill>
                  <a:solidFill>
                    <a:srgbClr val="000000"/>
                  </a:solidFill>
                </a:uFill>
              </a:defRPr>
            </a:pPr>
            <a:r>
              <a:rPr sz="2550"/>
              <a:t>attributes: name, age, shirt size, fave fruit</a:t>
            </a:r>
          </a:p>
        </p:txBody>
      </p:sp>
      <p:pic>
        <p:nvPicPr>
          <p:cNvPr id="764" name="Rectangle Rectangle" descr="Rectangle Rectangl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078736" y="1427748"/>
            <a:ext cx="1586136" cy="3893567"/>
          </a:xfrm>
          <a:prstGeom prst="rect">
            <a:avLst/>
          </a:prstGeom>
        </p:spPr>
      </p:pic>
      <p:pic>
        <p:nvPicPr>
          <p:cNvPr id="766" name="Rectangle Rectangle" descr="Rectangle Rectangl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687419" y="1427748"/>
            <a:ext cx="889621" cy="3893567"/>
          </a:xfrm>
          <a:prstGeom prst="rect">
            <a:avLst/>
          </a:prstGeom>
        </p:spPr>
      </p:pic>
      <p:pic>
        <p:nvPicPr>
          <p:cNvPr id="768" name="Rectangle Rectangle" descr="Rectangle Rectangle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8609112" y="1427748"/>
            <a:ext cx="1362820" cy="3893567"/>
          </a:xfrm>
          <a:prstGeom prst="rect">
            <a:avLst/>
          </a:prstGeom>
        </p:spPr>
      </p:pic>
      <p:pic>
        <p:nvPicPr>
          <p:cNvPr id="770" name="Rectangle Rectangle" descr="Rectangle Rectangle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0004003" y="1422130"/>
            <a:ext cx="2064321" cy="389356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Other data typ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Other data types</a:t>
            </a:r>
          </a:p>
        </p:txBody>
      </p:sp>
      <p:sp>
        <p:nvSpPr>
          <p:cNvPr id="774" name="link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links</a:t>
            </a:r>
          </a:p>
          <a:p>
            <a:pPr lvl="1"/>
            <a:r>
              <a:t>express relationship between two items</a:t>
            </a:r>
          </a:p>
          <a:p>
            <a:pPr lvl="1"/>
            <a:r>
              <a:t>eg friendship on facebook, interaction between proteins</a:t>
            </a:r>
          </a:p>
          <a:p>
            <a:r>
              <a:t>positions</a:t>
            </a:r>
          </a:p>
          <a:p>
            <a:pPr lvl="1"/>
            <a:r>
              <a:t>spatial data: location in 2D or 3D</a:t>
            </a:r>
          </a:p>
          <a:p>
            <a:pPr lvl="1"/>
            <a:r>
              <a:t>pixels in photo, voxels in MRI scan, latitude/longitude</a:t>
            </a:r>
          </a:p>
          <a:p>
            <a:r>
              <a:t>grids</a:t>
            </a:r>
          </a:p>
          <a:p>
            <a:pPr lvl="1"/>
            <a:r>
              <a:t>sampling strategy for continuous data</a:t>
            </a:r>
          </a:p>
        </p:txBody>
      </p:sp>
      <p:sp>
        <p:nvSpPr>
          <p:cNvPr id="7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What does data mea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data mean?</a:t>
            </a:r>
          </a:p>
        </p:txBody>
      </p:sp>
      <p:sp>
        <p:nvSpPr>
          <p:cNvPr id="681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sz="3200">
                <a:solidFill>
                  <a:schemeClr val="accent5"/>
                </a:solidFill>
              </a:defRPr>
            </a:pPr>
            <a:endParaRPr/>
          </a:p>
        </p:txBody>
      </p:sp>
      <p:sp>
        <p:nvSpPr>
          <p:cNvPr id="6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Dataset typ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Dataset types</a:t>
            </a:r>
          </a:p>
        </p:txBody>
      </p:sp>
      <p:sp>
        <p:nvSpPr>
          <p:cNvPr id="778" name="flat table…"/>
          <p:cNvSpPr txBox="1">
            <a:spLocks noGrp="1"/>
          </p:cNvSpPr>
          <p:nvPr>
            <p:ph type="body" sz="quarter" idx="1"/>
          </p:nvPr>
        </p:nvSpPr>
        <p:spPr>
          <a:xfrm>
            <a:off x="2439516" y="781050"/>
            <a:ext cx="3179528" cy="1911958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179251" indent="-179251" defTabSz="749808">
              <a:spcBef>
                <a:spcPts val="525"/>
              </a:spcBef>
              <a:defRPr sz="2788"/>
            </a:pPr>
            <a:r>
              <a:t>flat table</a:t>
            </a:r>
          </a:p>
          <a:p>
            <a:pPr marL="430553" lvl="1" indent="-149375" defTabSz="749808">
              <a:spcBef>
                <a:spcPts val="525"/>
              </a:spcBef>
              <a:defRPr sz="2788"/>
            </a:pPr>
            <a:r>
              <a:t>one item per row</a:t>
            </a:r>
          </a:p>
          <a:p>
            <a:pPr marL="430553" lvl="1" indent="-149375" defTabSz="749808">
              <a:spcBef>
                <a:spcPts val="525"/>
              </a:spcBef>
              <a:defRPr sz="2788"/>
            </a:pPr>
            <a:r>
              <a:t>each column is attribute</a:t>
            </a:r>
          </a:p>
          <a:p>
            <a:pPr marL="430553" lvl="1" indent="-149375" defTabSz="749808">
              <a:spcBef>
                <a:spcPts val="525"/>
              </a:spcBef>
              <a:defRPr sz="2788"/>
            </a:pPr>
            <a:r>
              <a:t>cell holds value for item-attribute pair</a:t>
            </a:r>
          </a:p>
        </p:txBody>
      </p:sp>
      <p:sp>
        <p:nvSpPr>
          <p:cNvPr id="7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grpSp>
        <p:nvGrpSpPr>
          <p:cNvPr id="782" name="Group"/>
          <p:cNvGrpSpPr/>
          <p:nvPr/>
        </p:nvGrpSpPr>
        <p:grpSpPr>
          <a:xfrm>
            <a:off x="161925" y="3486150"/>
            <a:ext cx="3333750" cy="2556570"/>
            <a:chOff x="215900" y="0"/>
            <a:chExt cx="4445000" cy="3408759"/>
          </a:xfrm>
        </p:grpSpPr>
        <p:pic>
          <p:nvPicPr>
            <p:cNvPr id="780" name="fig2.1c_alt.pdf" descr="fig2.1c_alt.pdf"/>
            <p:cNvPicPr>
              <a:picLocks noChangeAspect="1"/>
            </p:cNvPicPr>
            <p:nvPr/>
          </p:nvPicPr>
          <p:blipFill>
            <a:blip r:embed="rId2"/>
            <a:srcRect t="8084" r="71613" b="42046"/>
            <a:stretch>
              <a:fillRect/>
            </a:stretch>
          </p:blipFill>
          <p:spPr>
            <a:xfrm>
              <a:off x="215900" y="36611"/>
              <a:ext cx="4445000" cy="33721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81" name="Rectangle"/>
            <p:cNvSpPr/>
            <p:nvPr/>
          </p:nvSpPr>
          <p:spPr>
            <a:xfrm>
              <a:off x="685800" y="0"/>
              <a:ext cx="3962400" cy="3191471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28575" tIns="28575" rIns="28575" bIns="28575" numCol="1" anchor="t">
              <a:noAutofit/>
            </a:bodyPr>
            <a:lstStyle/>
            <a:p>
              <a:pPr>
                <a:defRPr sz="30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250"/>
            </a:p>
          </p:txBody>
        </p:sp>
      </p:grpSp>
      <p:pic>
        <p:nvPicPr>
          <p:cNvPr id="783" name="Image" descr="Image"/>
          <p:cNvPicPr>
            <a:picLocks noChangeAspect="1"/>
          </p:cNvPicPr>
          <p:nvPr/>
        </p:nvPicPr>
        <p:blipFill>
          <a:blip r:embed="rId3"/>
          <a:srcRect l="10346"/>
          <a:stretch>
            <a:fillRect/>
          </a:stretch>
        </p:blipFill>
        <p:spPr>
          <a:xfrm>
            <a:off x="6188195" y="1427748"/>
            <a:ext cx="5979993" cy="3730040"/>
          </a:xfrm>
          <a:prstGeom prst="rect">
            <a:avLst/>
          </a:prstGeom>
          <a:ln w="12700">
            <a:miter lim="400000"/>
          </a:ln>
        </p:spPr>
      </p:pic>
      <p:pic>
        <p:nvPicPr>
          <p:cNvPr id="784" name="Rectangle Rectangle" descr="Rectangle Rectangl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781972" y="4659287"/>
            <a:ext cx="6457281" cy="477665"/>
          </a:xfrm>
          <a:prstGeom prst="rect">
            <a:avLst/>
          </a:prstGeom>
        </p:spPr>
      </p:pic>
      <p:sp>
        <p:nvSpPr>
          <p:cNvPr id="786" name="item: person"/>
          <p:cNvSpPr txBox="1"/>
          <p:nvPr/>
        </p:nvSpPr>
        <p:spPr>
          <a:xfrm>
            <a:off x="5972929" y="5423543"/>
            <a:ext cx="2318455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171450">
              <a:spcBef>
                <a:spcPts val="600"/>
              </a:spcBef>
              <a:defRPr sz="3400">
                <a:uFill>
                  <a:solidFill>
                    <a:srgbClr val="000000"/>
                  </a:solidFill>
                </a:uFill>
              </a:defRPr>
            </a:pPr>
            <a:r>
              <a:rPr sz="2550"/>
              <a:t>item: person</a:t>
            </a:r>
          </a:p>
        </p:txBody>
      </p:sp>
      <p:sp>
        <p:nvSpPr>
          <p:cNvPr id="787" name="attributes: name, age, shirt size, fave fruit"/>
          <p:cNvSpPr txBox="1"/>
          <p:nvPr/>
        </p:nvSpPr>
        <p:spPr>
          <a:xfrm>
            <a:off x="5972928" y="531954"/>
            <a:ext cx="6141681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171450">
              <a:spcBef>
                <a:spcPts val="600"/>
              </a:spcBef>
              <a:defRPr sz="3400">
                <a:uFill>
                  <a:solidFill>
                    <a:srgbClr val="000000"/>
                  </a:solidFill>
                </a:uFill>
              </a:defRPr>
            </a:pPr>
            <a:r>
              <a:rPr sz="2550"/>
              <a:t>attributes: name, age, shirt size, fave fruit</a:t>
            </a:r>
          </a:p>
        </p:txBody>
      </p:sp>
      <p:pic>
        <p:nvPicPr>
          <p:cNvPr id="788" name="Rectangle Rectangle" descr="Rectangle Rectangl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687419" y="1427748"/>
            <a:ext cx="889621" cy="3893567"/>
          </a:xfrm>
          <a:prstGeom prst="rect">
            <a:avLst/>
          </a:prstGeom>
        </p:spPr>
      </p:pic>
      <p:pic>
        <p:nvPicPr>
          <p:cNvPr id="790" name="Rectangle Rectangle" descr="Rectangle Rectangle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0004003" y="1422130"/>
            <a:ext cx="2064321" cy="3893567"/>
          </a:xfrm>
          <a:prstGeom prst="rect">
            <a:avLst/>
          </a:prstGeom>
        </p:spPr>
      </p:pic>
      <p:pic>
        <p:nvPicPr>
          <p:cNvPr id="792" name="fig2.1b.pdf" descr="fig2.1b.pdf"/>
          <p:cNvPicPr>
            <a:picLocks noChangeAspect="1"/>
          </p:cNvPicPr>
          <p:nvPr/>
        </p:nvPicPr>
        <p:blipFill>
          <a:blip r:embed="rId7"/>
          <a:srcRect t="23955" r="75259"/>
          <a:stretch>
            <a:fillRect/>
          </a:stretch>
        </p:blipFill>
        <p:spPr>
          <a:xfrm>
            <a:off x="152400" y="799877"/>
            <a:ext cx="2271713" cy="2327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Dataset typ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Dataset types</a:t>
            </a:r>
          </a:p>
        </p:txBody>
      </p:sp>
      <p:sp>
        <p:nvSpPr>
          <p:cNvPr id="795" name="flat table…"/>
          <p:cNvSpPr txBox="1">
            <a:spLocks noGrp="1"/>
          </p:cNvSpPr>
          <p:nvPr>
            <p:ph type="body" sz="quarter" idx="1"/>
          </p:nvPr>
        </p:nvSpPr>
        <p:spPr>
          <a:xfrm>
            <a:off x="2439516" y="781051"/>
            <a:ext cx="3178817" cy="2483681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179251" indent="-179251" defTabSz="749808">
              <a:spcBef>
                <a:spcPts val="525"/>
              </a:spcBef>
              <a:defRPr sz="2788"/>
            </a:pPr>
            <a:r>
              <a:t>flat table</a:t>
            </a:r>
          </a:p>
          <a:p>
            <a:pPr marL="430553" lvl="1" indent="-149375" defTabSz="749808">
              <a:spcBef>
                <a:spcPts val="525"/>
              </a:spcBef>
              <a:defRPr sz="2788"/>
            </a:pPr>
            <a:r>
              <a:t>one item per row</a:t>
            </a:r>
          </a:p>
          <a:p>
            <a:pPr marL="430553" lvl="1" indent="-149375" defTabSz="749808">
              <a:spcBef>
                <a:spcPts val="525"/>
              </a:spcBef>
              <a:defRPr sz="2788"/>
            </a:pPr>
            <a:r>
              <a:t>each column is attribute</a:t>
            </a:r>
          </a:p>
          <a:p>
            <a:pPr marL="430553" lvl="1" indent="-149375" defTabSz="749808">
              <a:spcBef>
                <a:spcPts val="525"/>
              </a:spcBef>
              <a:defRPr sz="2788"/>
            </a:pPr>
            <a:r>
              <a:t>cell holds value for item-attribute pair</a:t>
            </a:r>
          </a:p>
          <a:p>
            <a:pPr marL="430553" lvl="1" indent="-149375" defTabSz="749808">
              <a:spcBef>
                <a:spcPts val="525"/>
              </a:spcBef>
              <a:defRPr sz="2788"/>
            </a:pPr>
            <a:r>
              <a:t>unique key </a:t>
            </a:r>
            <a:br/>
            <a:r>
              <a:t>(could be implicit)</a:t>
            </a:r>
          </a:p>
        </p:txBody>
      </p:sp>
      <p:sp>
        <p:nvSpPr>
          <p:cNvPr id="7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grpSp>
        <p:nvGrpSpPr>
          <p:cNvPr id="799" name="Group"/>
          <p:cNvGrpSpPr/>
          <p:nvPr/>
        </p:nvGrpSpPr>
        <p:grpSpPr>
          <a:xfrm>
            <a:off x="161925" y="3486150"/>
            <a:ext cx="3333750" cy="2556570"/>
            <a:chOff x="215900" y="0"/>
            <a:chExt cx="4445000" cy="3408759"/>
          </a:xfrm>
        </p:grpSpPr>
        <p:pic>
          <p:nvPicPr>
            <p:cNvPr id="797" name="fig2.1c_alt.pdf" descr="fig2.1c_alt.pdf"/>
            <p:cNvPicPr>
              <a:picLocks noChangeAspect="1"/>
            </p:cNvPicPr>
            <p:nvPr/>
          </p:nvPicPr>
          <p:blipFill>
            <a:blip r:embed="rId2"/>
            <a:srcRect t="8084" r="71613" b="42046"/>
            <a:stretch>
              <a:fillRect/>
            </a:stretch>
          </p:blipFill>
          <p:spPr>
            <a:xfrm>
              <a:off x="215900" y="36611"/>
              <a:ext cx="4445000" cy="33721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98" name="Rectangle"/>
            <p:cNvSpPr/>
            <p:nvPr/>
          </p:nvSpPr>
          <p:spPr>
            <a:xfrm>
              <a:off x="685800" y="0"/>
              <a:ext cx="3962400" cy="3191471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28575" tIns="28575" rIns="28575" bIns="28575" numCol="1" anchor="t">
              <a:noAutofit/>
            </a:bodyPr>
            <a:lstStyle/>
            <a:p>
              <a:pPr>
                <a:defRPr sz="30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250"/>
            </a:p>
          </p:txBody>
        </p:sp>
      </p:grpSp>
      <p:pic>
        <p:nvPicPr>
          <p:cNvPr id="800" name="Image" descr="Image"/>
          <p:cNvPicPr>
            <a:picLocks noChangeAspect="1"/>
          </p:cNvPicPr>
          <p:nvPr/>
        </p:nvPicPr>
        <p:blipFill>
          <a:blip r:embed="rId3"/>
          <a:srcRect l="2033"/>
          <a:stretch>
            <a:fillRect/>
          </a:stretch>
        </p:blipFill>
        <p:spPr>
          <a:xfrm>
            <a:off x="5633736" y="1427748"/>
            <a:ext cx="6534452" cy="3730040"/>
          </a:xfrm>
          <a:prstGeom prst="rect">
            <a:avLst/>
          </a:prstGeom>
          <a:ln w="12700">
            <a:miter lim="400000"/>
          </a:ln>
        </p:spPr>
      </p:pic>
      <p:pic>
        <p:nvPicPr>
          <p:cNvPr id="801" name="Rectangle Rectangle" descr="Rectangle Rectangl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637832" y="4659287"/>
            <a:ext cx="6601421" cy="477665"/>
          </a:xfrm>
          <a:prstGeom prst="rect">
            <a:avLst/>
          </a:prstGeom>
        </p:spPr>
      </p:pic>
      <p:sp>
        <p:nvSpPr>
          <p:cNvPr id="803" name="item: person"/>
          <p:cNvSpPr txBox="1"/>
          <p:nvPr/>
        </p:nvSpPr>
        <p:spPr>
          <a:xfrm>
            <a:off x="5972929" y="5423543"/>
            <a:ext cx="2318455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171450">
              <a:spcBef>
                <a:spcPts val="600"/>
              </a:spcBef>
              <a:defRPr sz="3400">
                <a:uFill>
                  <a:solidFill>
                    <a:srgbClr val="000000"/>
                  </a:solidFill>
                </a:uFill>
              </a:defRPr>
            </a:pPr>
            <a:r>
              <a:rPr sz="2550"/>
              <a:t>item: person</a:t>
            </a:r>
          </a:p>
        </p:txBody>
      </p:sp>
      <p:sp>
        <p:nvSpPr>
          <p:cNvPr id="804" name="attributes: name, age, shirt size, fave fruit"/>
          <p:cNvSpPr txBox="1"/>
          <p:nvPr/>
        </p:nvSpPr>
        <p:spPr>
          <a:xfrm>
            <a:off x="5972928" y="531954"/>
            <a:ext cx="6141681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171450">
              <a:spcBef>
                <a:spcPts val="600"/>
              </a:spcBef>
              <a:defRPr sz="3400">
                <a:uFill>
                  <a:solidFill>
                    <a:srgbClr val="000000"/>
                  </a:solidFill>
                </a:uFill>
              </a:defRPr>
            </a:pPr>
            <a:r>
              <a:rPr sz="2550"/>
              <a:t>attributes: name, age, shirt size, fave fruit</a:t>
            </a:r>
          </a:p>
        </p:txBody>
      </p:sp>
      <p:pic>
        <p:nvPicPr>
          <p:cNvPr id="805" name="Rectangle Rectangle" descr="Rectangle Rectangl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687419" y="1427748"/>
            <a:ext cx="889621" cy="3893567"/>
          </a:xfrm>
          <a:prstGeom prst="rect">
            <a:avLst/>
          </a:prstGeom>
        </p:spPr>
      </p:pic>
      <p:pic>
        <p:nvPicPr>
          <p:cNvPr id="807" name="Rectangle Rectangle" descr="Rectangle Rectangle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0004003" y="1422130"/>
            <a:ext cx="2064321" cy="3893567"/>
          </a:xfrm>
          <a:prstGeom prst="rect">
            <a:avLst/>
          </a:prstGeom>
        </p:spPr>
      </p:pic>
      <p:pic>
        <p:nvPicPr>
          <p:cNvPr id="809" name="fig2.1b.pdf" descr="fig2.1b.pdf"/>
          <p:cNvPicPr>
            <a:picLocks noChangeAspect="1"/>
          </p:cNvPicPr>
          <p:nvPr/>
        </p:nvPicPr>
        <p:blipFill>
          <a:blip r:embed="rId7"/>
          <a:srcRect t="23955" r="75259"/>
          <a:stretch>
            <a:fillRect/>
          </a:stretch>
        </p:blipFill>
        <p:spPr>
          <a:xfrm>
            <a:off x="152400" y="799877"/>
            <a:ext cx="2271713" cy="2327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Tab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Table</a:t>
            </a:r>
          </a:p>
        </p:txBody>
      </p:sp>
      <p:sp>
        <p:nvSpPr>
          <p:cNvPr id="8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773400" y="8686800"/>
            <a:ext cx="266700" cy="279400"/>
          </a:xfrm>
          <a:prstGeom prst="rect">
            <a:avLst/>
          </a:prstGeom>
          <a:ln w="9525">
            <a:round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219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lvl1pPr>
            <a:lvl2pPr marL="0" marR="0" indent="3429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2pPr>
            <a:lvl3pPr marL="0" marR="0" indent="6858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3pPr>
            <a:lvl4pPr marL="0" marR="0" indent="10287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4pPr>
            <a:lvl5pPr marL="0" marR="0" indent="13716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5pPr>
            <a:lvl6pPr marL="0" marR="0" indent="17145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6pPr>
            <a:lvl7pPr marL="0" marR="0" indent="20574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7pPr>
            <a:lvl8pPr marL="0" marR="0" indent="24003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8pPr>
            <a:lvl9pPr marL="0" marR="0" indent="27432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9pPr>
          </a:lstStyle>
          <a:p>
            <a:fld id="{86CB4B4D-7CA3-9044-876B-883B54F8677D}" type="slidenum">
              <a:rPr lang="en-US" smtClean="0"/>
              <a:pPr/>
              <a:t>22</a:t>
            </a:fld>
            <a:endParaRPr/>
          </a:p>
        </p:txBody>
      </p:sp>
      <p:pic>
        <p:nvPicPr>
          <p:cNvPr id="813" name="page1image779998800.png" descr="page1image7799988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-50007"/>
            <a:ext cx="9277350" cy="69580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Tab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Table</a:t>
            </a:r>
          </a:p>
        </p:txBody>
      </p:sp>
      <p:sp>
        <p:nvSpPr>
          <p:cNvPr id="8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pic>
        <p:nvPicPr>
          <p:cNvPr id="817" name="page1image779998800.png" descr="page1image7799988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00" y="-50007"/>
            <a:ext cx="9277350" cy="69580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20" name="item"/>
          <p:cNvGrpSpPr/>
          <p:nvPr/>
        </p:nvGrpSpPr>
        <p:grpSpPr>
          <a:xfrm>
            <a:off x="1577141" y="1417216"/>
            <a:ext cx="1132714" cy="619126"/>
            <a:chOff x="0" y="0"/>
            <a:chExt cx="1510284" cy="825500"/>
          </a:xfrm>
        </p:grpSpPr>
        <p:sp>
          <p:nvSpPr>
            <p:cNvPr id="819" name="item"/>
            <p:cNvSpPr txBox="1"/>
            <p:nvPr/>
          </p:nvSpPr>
          <p:spPr>
            <a:xfrm>
              <a:off x="44451" y="74196"/>
              <a:ext cx="1072430" cy="677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l" defTabSz="1219200">
                <a:spcBef>
                  <a:spcPts val="800"/>
                </a:spcBef>
                <a:defRPr sz="4400" b="1">
                  <a:solidFill>
                    <a:schemeClr val="accent5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r>
                <a:rPr sz="3300"/>
                <a:t>item</a:t>
              </a:r>
            </a:p>
          </p:txBody>
        </p:sp>
        <p:pic>
          <p:nvPicPr>
            <p:cNvPr id="818" name="item item" descr="item item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510284" cy="825500"/>
            </a:xfrm>
            <a:prstGeom prst="rect">
              <a:avLst/>
            </a:prstGeom>
            <a:effectLst/>
          </p:spPr>
        </p:pic>
      </p:grpSp>
      <p:pic>
        <p:nvPicPr>
          <p:cNvPr id="821" name="Rectangle Rectangle" descr="Rectangle Rectangl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671613" y="1540817"/>
            <a:ext cx="9801524" cy="37192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Tab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Table</a:t>
            </a:r>
          </a:p>
        </p:txBody>
      </p:sp>
      <p:sp>
        <p:nvSpPr>
          <p:cNvPr id="8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pic>
        <p:nvPicPr>
          <p:cNvPr id="826" name="page1image779998800.png" descr="page1image7799988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00" y="-50007"/>
            <a:ext cx="9277350" cy="69580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29" name="item"/>
          <p:cNvGrpSpPr/>
          <p:nvPr/>
        </p:nvGrpSpPr>
        <p:grpSpPr>
          <a:xfrm>
            <a:off x="1577141" y="1417216"/>
            <a:ext cx="1132714" cy="619126"/>
            <a:chOff x="0" y="0"/>
            <a:chExt cx="1510284" cy="825500"/>
          </a:xfrm>
        </p:grpSpPr>
        <p:sp>
          <p:nvSpPr>
            <p:cNvPr id="828" name="item"/>
            <p:cNvSpPr txBox="1"/>
            <p:nvPr/>
          </p:nvSpPr>
          <p:spPr>
            <a:xfrm>
              <a:off x="44451" y="74196"/>
              <a:ext cx="1072430" cy="677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l" defTabSz="1219200">
                <a:spcBef>
                  <a:spcPts val="800"/>
                </a:spcBef>
                <a:defRPr sz="4400" b="1">
                  <a:solidFill>
                    <a:schemeClr val="accent5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r>
                <a:rPr sz="3300"/>
                <a:t>item</a:t>
              </a:r>
            </a:p>
          </p:txBody>
        </p:sp>
        <p:pic>
          <p:nvPicPr>
            <p:cNvPr id="827" name="item item" descr="item item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510284" cy="825500"/>
            </a:xfrm>
            <a:prstGeom prst="rect">
              <a:avLst/>
            </a:prstGeom>
            <a:effectLst/>
          </p:spPr>
        </p:pic>
      </p:grpSp>
      <p:pic>
        <p:nvPicPr>
          <p:cNvPr id="830" name="Rectangle Rectangle" descr="Rectangle Rectangl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671613" y="1540817"/>
            <a:ext cx="9801524" cy="371922"/>
          </a:xfrm>
          <a:prstGeom prst="rect">
            <a:avLst/>
          </a:prstGeom>
        </p:spPr>
      </p:pic>
      <p:grpSp>
        <p:nvGrpSpPr>
          <p:cNvPr id="834" name="attribute"/>
          <p:cNvGrpSpPr/>
          <p:nvPr/>
        </p:nvGrpSpPr>
        <p:grpSpPr>
          <a:xfrm>
            <a:off x="8004762" y="3646066"/>
            <a:ext cx="2072619" cy="619126"/>
            <a:chOff x="0" y="0"/>
            <a:chExt cx="2763491" cy="825500"/>
          </a:xfrm>
        </p:grpSpPr>
        <p:sp>
          <p:nvSpPr>
            <p:cNvPr id="833" name="attribute"/>
            <p:cNvSpPr txBox="1"/>
            <p:nvPr/>
          </p:nvSpPr>
          <p:spPr>
            <a:xfrm>
              <a:off x="44451" y="74196"/>
              <a:ext cx="2080142" cy="67710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l" defTabSz="1219200">
                <a:spcBef>
                  <a:spcPts val="800"/>
                </a:spcBef>
                <a:defRPr sz="4400" b="1">
                  <a:solidFill>
                    <a:schemeClr val="accent5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r>
                <a:rPr sz="3300"/>
                <a:t>attribute</a:t>
              </a:r>
            </a:p>
          </p:txBody>
        </p:sp>
        <p:pic>
          <p:nvPicPr>
            <p:cNvPr id="832" name="attribute attribute" descr="attribute attribut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2763491" cy="825500"/>
            </a:xfrm>
            <a:prstGeom prst="rect">
              <a:avLst/>
            </a:prstGeom>
            <a:effectLst/>
          </p:spPr>
        </p:pic>
      </p:grpSp>
      <p:pic>
        <p:nvPicPr>
          <p:cNvPr id="835" name="Rectangle Rectangle" descr="Rectangle Rectangle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168860" y="7888"/>
            <a:ext cx="1786608" cy="712425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Tab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Table</a:t>
            </a:r>
          </a:p>
        </p:txBody>
      </p:sp>
      <p:sp>
        <p:nvSpPr>
          <p:cNvPr id="8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pic>
        <p:nvPicPr>
          <p:cNvPr id="840" name="page1image779998800.png" descr="page1image7799988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00" y="-50007"/>
            <a:ext cx="9277350" cy="69580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43" name="item"/>
          <p:cNvGrpSpPr/>
          <p:nvPr/>
        </p:nvGrpSpPr>
        <p:grpSpPr>
          <a:xfrm>
            <a:off x="1577141" y="1417216"/>
            <a:ext cx="1132714" cy="619126"/>
            <a:chOff x="0" y="0"/>
            <a:chExt cx="1510284" cy="825500"/>
          </a:xfrm>
        </p:grpSpPr>
        <p:sp>
          <p:nvSpPr>
            <p:cNvPr id="842" name="item"/>
            <p:cNvSpPr txBox="1"/>
            <p:nvPr/>
          </p:nvSpPr>
          <p:spPr>
            <a:xfrm>
              <a:off x="44451" y="74196"/>
              <a:ext cx="1072430" cy="6771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l" defTabSz="1219200">
                <a:spcBef>
                  <a:spcPts val="800"/>
                </a:spcBef>
                <a:defRPr sz="4400" b="1">
                  <a:solidFill>
                    <a:schemeClr val="accent5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r>
                <a:rPr sz="3300"/>
                <a:t>item</a:t>
              </a:r>
            </a:p>
          </p:txBody>
        </p:sp>
        <p:pic>
          <p:nvPicPr>
            <p:cNvPr id="841" name="item item" descr="item item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510284" cy="825500"/>
            </a:xfrm>
            <a:prstGeom prst="rect">
              <a:avLst/>
            </a:prstGeom>
            <a:effectLst/>
          </p:spPr>
        </p:pic>
      </p:grpSp>
      <p:pic>
        <p:nvPicPr>
          <p:cNvPr id="844" name="Rectangle Rectangle" descr="Rectangle Rectangl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671613" y="1540817"/>
            <a:ext cx="9801524" cy="371922"/>
          </a:xfrm>
          <a:prstGeom prst="rect">
            <a:avLst/>
          </a:prstGeom>
        </p:spPr>
      </p:pic>
      <p:grpSp>
        <p:nvGrpSpPr>
          <p:cNvPr id="848" name="attribute"/>
          <p:cNvGrpSpPr/>
          <p:nvPr/>
        </p:nvGrpSpPr>
        <p:grpSpPr>
          <a:xfrm>
            <a:off x="8004762" y="3646066"/>
            <a:ext cx="2072619" cy="619126"/>
            <a:chOff x="0" y="0"/>
            <a:chExt cx="2763491" cy="825500"/>
          </a:xfrm>
        </p:grpSpPr>
        <p:sp>
          <p:nvSpPr>
            <p:cNvPr id="847" name="attribute"/>
            <p:cNvSpPr txBox="1"/>
            <p:nvPr/>
          </p:nvSpPr>
          <p:spPr>
            <a:xfrm>
              <a:off x="44451" y="74196"/>
              <a:ext cx="2080142" cy="67710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l" defTabSz="1219200">
                <a:spcBef>
                  <a:spcPts val="800"/>
                </a:spcBef>
                <a:defRPr sz="4400" b="1">
                  <a:solidFill>
                    <a:schemeClr val="accent5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r>
                <a:rPr sz="3300"/>
                <a:t>attribute</a:t>
              </a:r>
            </a:p>
          </p:txBody>
        </p:sp>
        <p:pic>
          <p:nvPicPr>
            <p:cNvPr id="846" name="attribute attribute" descr="attribute attribut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2763491" cy="825500"/>
            </a:xfrm>
            <a:prstGeom prst="rect">
              <a:avLst/>
            </a:prstGeom>
            <a:effectLst/>
          </p:spPr>
        </p:pic>
      </p:grpSp>
      <p:pic>
        <p:nvPicPr>
          <p:cNvPr id="849" name="Rectangle Rectangle" descr="Rectangle Rectangle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168860" y="7888"/>
            <a:ext cx="1786608" cy="7124254"/>
          </a:xfrm>
          <a:prstGeom prst="rect">
            <a:avLst/>
          </a:prstGeom>
        </p:spPr>
      </p:pic>
      <p:grpSp>
        <p:nvGrpSpPr>
          <p:cNvPr id="853" name="cell"/>
          <p:cNvGrpSpPr/>
          <p:nvPr/>
        </p:nvGrpSpPr>
        <p:grpSpPr>
          <a:xfrm>
            <a:off x="8609265" y="1417216"/>
            <a:ext cx="863614" cy="619126"/>
            <a:chOff x="0" y="0"/>
            <a:chExt cx="1151484" cy="825500"/>
          </a:xfrm>
        </p:grpSpPr>
        <p:sp>
          <p:nvSpPr>
            <p:cNvPr id="852" name="cell"/>
            <p:cNvSpPr txBox="1"/>
            <p:nvPr/>
          </p:nvSpPr>
          <p:spPr>
            <a:xfrm>
              <a:off x="44451" y="74196"/>
              <a:ext cx="797227" cy="67710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l" defTabSz="1219200">
                <a:spcBef>
                  <a:spcPts val="800"/>
                </a:spcBef>
                <a:defRPr sz="4400" b="1">
                  <a:solidFill>
                    <a:schemeClr val="accent5"/>
                  </a:solidFill>
                  <a:uFill>
                    <a:solidFill>
                      <a:srgbClr val="000000"/>
                    </a:solidFill>
                  </a:uFill>
                </a:defRPr>
              </a:lvl1pPr>
            </a:lstStyle>
            <a:p>
              <a:r>
                <a:rPr sz="3300"/>
                <a:t>cell</a:t>
              </a:r>
            </a:p>
          </p:txBody>
        </p:sp>
        <p:pic>
          <p:nvPicPr>
            <p:cNvPr id="851" name="cell cell" descr="cell cell"/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0"/>
              <a:ext cx="1151484" cy="82550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Dataset typ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Dataset types</a:t>
            </a:r>
          </a:p>
        </p:txBody>
      </p:sp>
      <p:sp>
        <p:nvSpPr>
          <p:cNvPr id="856" name="multidimensional tables…"/>
          <p:cNvSpPr txBox="1">
            <a:spLocks noGrp="1"/>
          </p:cNvSpPr>
          <p:nvPr>
            <p:ph type="body" idx="1"/>
          </p:nvPr>
        </p:nvSpPr>
        <p:spPr>
          <a:xfrm>
            <a:off x="3509181" y="790575"/>
            <a:ext cx="6483326" cy="6029325"/>
          </a:xfrm>
          <a:prstGeom prst="rect">
            <a:avLst/>
          </a:prstGeom>
        </p:spPr>
        <p:txBody>
          <a:bodyPr/>
          <a:lstStyle>
            <a:lvl1pPr marL="291465" indent="-291465">
              <a:spcBef>
                <a:spcPts val="800"/>
              </a:spcBef>
              <a:defRPr sz="3400"/>
            </a:lvl1pPr>
            <a:lvl2pPr marL="700087" indent="-242887"/>
            <a:lvl3pPr marL="1108710" indent="-194310">
              <a:spcBef>
                <a:spcPts val="800"/>
              </a:spcBef>
              <a:defRPr sz="3400"/>
            </a:lvl3pPr>
          </a:lstStyle>
          <a:p>
            <a:r>
              <a:t>multidimensional tables</a:t>
            </a:r>
          </a:p>
          <a:p>
            <a:pPr lvl="1"/>
            <a:r>
              <a:t>indexing based on multiple keys</a:t>
            </a:r>
          </a:p>
          <a:p>
            <a:pPr lvl="2"/>
            <a:r>
              <a:t>eg genes, patients</a:t>
            </a:r>
          </a:p>
        </p:txBody>
      </p:sp>
      <p:sp>
        <p:nvSpPr>
          <p:cNvPr id="8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858" name="Rectangle"/>
          <p:cNvSpPr/>
          <p:nvPr/>
        </p:nvSpPr>
        <p:spPr>
          <a:xfrm>
            <a:off x="11077575" y="2238375"/>
            <a:ext cx="866775" cy="42862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8575" tIns="28575" rIns="28575" bIns="28575"/>
          <a:lstStyle/>
          <a:p>
            <a:pPr>
              <a:defRPr sz="30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250"/>
          </a:p>
        </p:txBody>
      </p:sp>
      <p:grpSp>
        <p:nvGrpSpPr>
          <p:cNvPr id="861" name="Group"/>
          <p:cNvGrpSpPr/>
          <p:nvPr/>
        </p:nvGrpSpPr>
        <p:grpSpPr>
          <a:xfrm>
            <a:off x="161925" y="3486150"/>
            <a:ext cx="3333750" cy="2556570"/>
            <a:chOff x="215900" y="0"/>
            <a:chExt cx="4445000" cy="3408759"/>
          </a:xfrm>
        </p:grpSpPr>
        <p:pic>
          <p:nvPicPr>
            <p:cNvPr id="859" name="fig2.1c_alt.pdf" descr="fig2.1c_alt.pdf"/>
            <p:cNvPicPr>
              <a:picLocks noChangeAspect="1"/>
            </p:cNvPicPr>
            <p:nvPr/>
          </p:nvPicPr>
          <p:blipFill>
            <a:blip r:embed="rId2"/>
            <a:srcRect t="8084" r="71613" b="42046"/>
            <a:stretch>
              <a:fillRect/>
            </a:stretch>
          </p:blipFill>
          <p:spPr>
            <a:xfrm>
              <a:off x="215900" y="36611"/>
              <a:ext cx="4445000" cy="33721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60" name="Rectangle"/>
            <p:cNvSpPr/>
            <p:nvPr/>
          </p:nvSpPr>
          <p:spPr>
            <a:xfrm>
              <a:off x="685800" y="0"/>
              <a:ext cx="3962400" cy="3191471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28575" tIns="28575" rIns="28575" bIns="28575" numCol="1" anchor="t">
              <a:noAutofit/>
            </a:bodyPr>
            <a:lstStyle/>
            <a:p>
              <a:pPr>
                <a:defRPr sz="30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250"/>
            </a:p>
          </p:txBody>
        </p:sp>
      </p:grpSp>
      <p:pic>
        <p:nvPicPr>
          <p:cNvPr id="862" name="fig2.1b.pdf" descr="fig2.1b.pdf"/>
          <p:cNvPicPr>
            <a:picLocks noChangeAspect="1"/>
          </p:cNvPicPr>
          <p:nvPr/>
        </p:nvPicPr>
        <p:blipFill>
          <a:blip r:embed="rId3"/>
          <a:srcRect t="23955" r="75259"/>
          <a:stretch>
            <a:fillRect/>
          </a:stretch>
        </p:blipFill>
        <p:spPr>
          <a:xfrm>
            <a:off x="152400" y="799877"/>
            <a:ext cx="2271713" cy="2327499"/>
          </a:xfrm>
          <a:prstGeom prst="rect">
            <a:avLst/>
          </a:prstGeom>
          <a:ln w="12700">
            <a:miter lim="400000"/>
          </a:ln>
        </p:spPr>
      </p:pic>
      <p:pic>
        <p:nvPicPr>
          <p:cNvPr id="863" name="page13image715545904.png" descr="page13image71554590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008" y="2421409"/>
            <a:ext cx="5354342" cy="2750751"/>
          </a:xfrm>
          <a:prstGeom prst="rect">
            <a:avLst/>
          </a:prstGeom>
          <a:ln w="12700">
            <a:miter lim="400000"/>
          </a:ln>
        </p:spPr>
      </p:pic>
      <p:sp>
        <p:nvSpPr>
          <p:cNvPr id="864" name="Text"/>
          <p:cNvSpPr txBox="1"/>
          <p:nvPr/>
        </p:nvSpPr>
        <p:spPr>
          <a:xfrm>
            <a:off x="-1524001" y="-1123887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 u="sng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noFill/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865" name="fig2.1c_alt.pdf" descr="fig2.1c_alt.pdf"/>
          <p:cNvPicPr>
            <a:picLocks noChangeAspect="1"/>
          </p:cNvPicPr>
          <p:nvPr/>
        </p:nvPicPr>
        <p:blipFill>
          <a:blip r:embed="rId2"/>
          <a:srcRect l="5026" t="55915" r="67281"/>
          <a:stretch>
            <a:fillRect/>
          </a:stretch>
        </p:blipFill>
        <p:spPr>
          <a:xfrm>
            <a:off x="3676055" y="3559729"/>
            <a:ext cx="3086614" cy="21218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Dataset typ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Dataset types</a:t>
            </a:r>
          </a:p>
        </p:txBody>
      </p:sp>
      <p:sp>
        <p:nvSpPr>
          <p:cNvPr id="868" name="network/graph…"/>
          <p:cNvSpPr txBox="1">
            <a:spLocks noGrp="1"/>
          </p:cNvSpPr>
          <p:nvPr>
            <p:ph type="body" sz="half" idx="1"/>
          </p:nvPr>
        </p:nvSpPr>
        <p:spPr>
          <a:xfrm>
            <a:off x="4701108" y="828675"/>
            <a:ext cx="7264525" cy="2732559"/>
          </a:xfrm>
          <a:prstGeom prst="rect">
            <a:avLst/>
          </a:prstGeom>
        </p:spPr>
        <p:txBody>
          <a:bodyPr/>
          <a:lstStyle/>
          <a:p>
            <a:r>
              <a:t>network/graph</a:t>
            </a:r>
          </a:p>
          <a:p>
            <a:pPr marL="525065" lvl="1" indent="-182165"/>
            <a:r>
              <a:t>nodes (vertices) connected by links (edges)</a:t>
            </a:r>
          </a:p>
          <a:p>
            <a:pPr marL="525065" lvl="1" indent="-182165"/>
            <a:r>
              <a:t>tree is special case: no cycles</a:t>
            </a:r>
          </a:p>
          <a:p>
            <a:pPr marL="831533" lvl="2" indent="-145733">
              <a:spcBef>
                <a:spcPts val="600"/>
              </a:spcBef>
              <a:defRPr sz="3400"/>
            </a:pPr>
            <a:r>
              <a:t>often have roots and are directed</a:t>
            </a:r>
          </a:p>
        </p:txBody>
      </p:sp>
      <p:sp>
        <p:nvSpPr>
          <p:cNvPr id="8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870" name="Rectangle"/>
          <p:cNvSpPr/>
          <p:nvPr/>
        </p:nvSpPr>
        <p:spPr>
          <a:xfrm>
            <a:off x="11077575" y="2047875"/>
            <a:ext cx="866775" cy="42862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8575" tIns="28575" rIns="28575" bIns="28575"/>
          <a:lstStyle/>
          <a:p>
            <a:pPr>
              <a:defRPr sz="30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250"/>
          </a:p>
        </p:txBody>
      </p:sp>
      <p:grpSp>
        <p:nvGrpSpPr>
          <p:cNvPr id="873" name="Group"/>
          <p:cNvGrpSpPr/>
          <p:nvPr/>
        </p:nvGrpSpPr>
        <p:grpSpPr>
          <a:xfrm>
            <a:off x="161925" y="3486150"/>
            <a:ext cx="3333750" cy="2556570"/>
            <a:chOff x="215900" y="0"/>
            <a:chExt cx="4445000" cy="3408759"/>
          </a:xfrm>
        </p:grpSpPr>
        <p:pic>
          <p:nvPicPr>
            <p:cNvPr id="871" name="fig2.1c_alt.pdf" descr="fig2.1c_alt.pdf"/>
            <p:cNvPicPr>
              <a:picLocks noChangeAspect="1"/>
            </p:cNvPicPr>
            <p:nvPr/>
          </p:nvPicPr>
          <p:blipFill>
            <a:blip r:embed="rId2"/>
            <a:srcRect t="8084" r="71613" b="42046"/>
            <a:stretch>
              <a:fillRect/>
            </a:stretch>
          </p:blipFill>
          <p:spPr>
            <a:xfrm>
              <a:off x="215900" y="36611"/>
              <a:ext cx="4445000" cy="33721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72" name="Rectangle"/>
            <p:cNvSpPr/>
            <p:nvPr/>
          </p:nvSpPr>
          <p:spPr>
            <a:xfrm>
              <a:off x="685800" y="0"/>
              <a:ext cx="3962400" cy="3191471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28575" tIns="28575" rIns="28575" bIns="28575" numCol="1" anchor="t">
              <a:noAutofit/>
            </a:bodyPr>
            <a:lstStyle/>
            <a:p>
              <a:pPr>
                <a:defRPr sz="30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250"/>
            </a:p>
          </p:txBody>
        </p:sp>
      </p:grpSp>
      <p:pic>
        <p:nvPicPr>
          <p:cNvPr id="874" name="fig2.1c_alt.pdf" descr="fig2.1c_alt.pdf"/>
          <p:cNvPicPr>
            <a:picLocks noChangeAspect="1"/>
          </p:cNvPicPr>
          <p:nvPr/>
        </p:nvPicPr>
        <p:blipFill>
          <a:blip r:embed="rId2"/>
          <a:srcRect l="28142" r="49148" b="38929"/>
          <a:stretch>
            <a:fillRect/>
          </a:stretch>
        </p:blipFill>
        <p:spPr>
          <a:xfrm>
            <a:off x="3409950" y="3017910"/>
            <a:ext cx="2667000" cy="3097141"/>
          </a:xfrm>
          <a:prstGeom prst="rect">
            <a:avLst/>
          </a:prstGeom>
          <a:ln w="12700">
            <a:miter lim="400000"/>
          </a:ln>
        </p:spPr>
      </p:pic>
      <p:sp>
        <p:nvSpPr>
          <p:cNvPr id="875" name="Rectangle"/>
          <p:cNvSpPr/>
          <p:nvPr/>
        </p:nvSpPr>
        <p:spPr>
          <a:xfrm>
            <a:off x="3609975" y="3495675"/>
            <a:ext cx="2457450" cy="328530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28575" tIns="28575" rIns="28575" bIns="28575"/>
          <a:lstStyle/>
          <a:p>
            <a:pPr>
              <a:defRPr sz="30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250"/>
          </a:p>
        </p:txBody>
      </p:sp>
      <p:pic>
        <p:nvPicPr>
          <p:cNvPr id="876" name="fig2.1c_alt.pdf" descr="fig2.1c_alt.pdf"/>
          <p:cNvPicPr>
            <a:picLocks noChangeAspect="1"/>
          </p:cNvPicPr>
          <p:nvPr/>
        </p:nvPicPr>
        <p:blipFill>
          <a:blip r:embed="rId2"/>
          <a:srcRect l="32371" t="59807" r="54090"/>
          <a:stretch>
            <a:fillRect/>
          </a:stretch>
        </p:blipFill>
        <p:spPr>
          <a:xfrm>
            <a:off x="4291418" y="5534025"/>
            <a:ext cx="1589905" cy="2038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877" name="fig2.1b.pdf" descr="fig2.1b.pdf"/>
          <p:cNvPicPr>
            <a:picLocks noChangeAspect="1"/>
          </p:cNvPicPr>
          <p:nvPr/>
        </p:nvPicPr>
        <p:blipFill>
          <a:blip r:embed="rId3"/>
          <a:srcRect t="23955" r="56063"/>
          <a:stretch>
            <a:fillRect/>
          </a:stretch>
        </p:blipFill>
        <p:spPr>
          <a:xfrm>
            <a:off x="152400" y="799877"/>
            <a:ext cx="4034285" cy="2327499"/>
          </a:xfrm>
          <a:prstGeom prst="rect">
            <a:avLst/>
          </a:prstGeom>
          <a:ln w="12700">
            <a:miter lim="400000"/>
          </a:ln>
        </p:spPr>
      </p:pic>
      <p:sp>
        <p:nvSpPr>
          <p:cNvPr id="878" name="Text"/>
          <p:cNvSpPr txBox="1"/>
          <p:nvPr/>
        </p:nvSpPr>
        <p:spPr>
          <a:xfrm>
            <a:off x="9991725" y="2795651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 u="sng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noFill/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1026" name="Picture 2" descr="Using a tree diagram | Data Visualizations | Documentation | Learning">
            <a:extLst>
              <a:ext uri="{FF2B5EF4-FFF2-40B4-BE49-F238E27FC236}">
                <a16:creationId xmlns:a16="http://schemas.microsoft.com/office/drawing/2014/main" id="{5E442F55-EE99-6E49-9187-0DD2F5EC6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1657" y="3502372"/>
            <a:ext cx="4514429" cy="3012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Dataset types"/>
          <p:cNvSpPr txBox="1">
            <a:spLocks noGrp="1"/>
          </p:cNvSpPr>
          <p:nvPr>
            <p:ph type="title"/>
          </p:nvPr>
        </p:nvSpPr>
        <p:spPr>
          <a:xfrm>
            <a:off x="152400" y="0"/>
            <a:ext cx="11887200" cy="790575"/>
          </a:xfrm>
          <a:prstGeom prst="rect">
            <a:avLst/>
          </a:prstGeom>
        </p:spPr>
        <p:txBody>
          <a:bodyPr/>
          <a:lstStyle/>
          <a:p>
            <a:r>
              <a:t>Dataset types</a:t>
            </a:r>
          </a:p>
        </p:txBody>
      </p:sp>
      <p:sp>
        <p:nvSpPr>
          <p:cNvPr id="8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34800" y="6515100"/>
            <a:ext cx="200025" cy="20955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882" name="Rectangle"/>
          <p:cNvSpPr/>
          <p:nvPr/>
        </p:nvSpPr>
        <p:spPr>
          <a:xfrm>
            <a:off x="11077575" y="2047875"/>
            <a:ext cx="866775" cy="42862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8575" tIns="28575" rIns="28575" bIns="28575"/>
          <a:lstStyle/>
          <a:p>
            <a:pPr>
              <a:defRPr sz="30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250"/>
          </a:p>
        </p:txBody>
      </p:sp>
      <p:grpSp>
        <p:nvGrpSpPr>
          <p:cNvPr id="889" name="Group"/>
          <p:cNvGrpSpPr/>
          <p:nvPr/>
        </p:nvGrpSpPr>
        <p:grpSpPr>
          <a:xfrm>
            <a:off x="6191250" y="3476625"/>
            <a:ext cx="3179118" cy="3533775"/>
            <a:chOff x="0" y="0"/>
            <a:chExt cx="4238823" cy="4711700"/>
          </a:xfrm>
        </p:grpSpPr>
        <p:grpSp>
          <p:nvGrpSpPr>
            <p:cNvPr id="885" name="Group"/>
            <p:cNvGrpSpPr/>
            <p:nvPr/>
          </p:nvGrpSpPr>
          <p:grpSpPr>
            <a:xfrm>
              <a:off x="0" y="0"/>
              <a:ext cx="4238824" cy="4711700"/>
              <a:chOff x="0" y="0"/>
              <a:chExt cx="4238823" cy="4711700"/>
            </a:xfrm>
          </p:grpSpPr>
          <p:pic>
            <p:nvPicPr>
              <p:cNvPr id="883" name="fig2.1c_alt.pdf" descr="fig2.1c_alt.pdf"/>
              <p:cNvPicPr>
                <a:picLocks noChangeAspect="1"/>
              </p:cNvPicPr>
              <p:nvPr/>
            </p:nvPicPr>
            <p:blipFill>
              <a:blip r:embed="rId2"/>
              <a:srcRect l="50770" t="6979" r="22890" b="31041"/>
              <a:stretch>
                <a:fillRect/>
              </a:stretch>
            </p:blipFill>
            <p:spPr>
              <a:xfrm>
                <a:off x="114300" y="520700"/>
                <a:ext cx="4124524" cy="41910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884" name="Rectangle"/>
              <p:cNvSpPr/>
              <p:nvPr/>
            </p:nvSpPr>
            <p:spPr>
              <a:xfrm>
                <a:off x="0" y="0"/>
                <a:ext cx="4181575" cy="4419600"/>
              </a:xfrm>
              <a:prstGeom prst="rect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28575" tIns="28575" rIns="28575" bIns="28575" numCol="1" anchor="t">
                <a:noAutofit/>
              </a:bodyPr>
              <a:lstStyle/>
              <a:p>
                <a:pPr>
                  <a:defRPr sz="30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2250"/>
              </a:p>
            </p:txBody>
          </p:sp>
        </p:grpSp>
        <p:grpSp>
          <p:nvGrpSpPr>
            <p:cNvPr id="888" name="Group"/>
            <p:cNvGrpSpPr/>
            <p:nvPr/>
          </p:nvGrpSpPr>
          <p:grpSpPr>
            <a:xfrm>
              <a:off x="50800" y="50800"/>
              <a:ext cx="1892300" cy="1270000"/>
              <a:chOff x="0" y="0"/>
              <a:chExt cx="1892300" cy="1270000"/>
            </a:xfrm>
          </p:grpSpPr>
          <p:sp>
            <p:nvSpPr>
              <p:cNvPr id="886" name="Spatial"/>
              <p:cNvSpPr/>
              <p:nvPr/>
            </p:nvSpPr>
            <p:spPr>
              <a:xfrm>
                <a:off x="622300" y="0"/>
                <a:ext cx="1270000" cy="12700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28575" tIns="28575" rIns="28575" bIns="28575" numCol="1" anchor="t">
                <a:spAutoFit/>
              </a:bodyPr>
              <a:lstStyle>
                <a:lvl1pPr algn="l" defTabSz="1219200">
                  <a:defRPr sz="30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rPr sz="2250"/>
                  <a:t>Spatial</a:t>
                </a:r>
              </a:p>
            </p:txBody>
          </p:sp>
          <p:pic>
            <p:nvPicPr>
              <p:cNvPr id="887" name="fig2.1c_alt.pdf" descr="fig2.1c_alt.pdf"/>
              <p:cNvPicPr>
                <a:picLocks noChangeAspect="1"/>
              </p:cNvPicPr>
              <p:nvPr/>
            </p:nvPicPr>
            <p:blipFill>
              <a:blip r:embed="rId2"/>
              <a:srcRect l="28872" t="11298" r="67477" b="81564"/>
              <a:stretch>
                <a:fillRect/>
              </a:stretch>
            </p:blipFill>
            <p:spPr>
              <a:xfrm>
                <a:off x="0" y="63500"/>
                <a:ext cx="571500" cy="4826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892" name="Group"/>
          <p:cNvGrpSpPr/>
          <p:nvPr/>
        </p:nvGrpSpPr>
        <p:grpSpPr>
          <a:xfrm>
            <a:off x="161925" y="3486150"/>
            <a:ext cx="3333750" cy="2556570"/>
            <a:chOff x="215900" y="0"/>
            <a:chExt cx="4445000" cy="3408759"/>
          </a:xfrm>
        </p:grpSpPr>
        <p:pic>
          <p:nvPicPr>
            <p:cNvPr id="890" name="fig2.1c_alt.pdf" descr="fig2.1c_alt.pdf"/>
            <p:cNvPicPr>
              <a:picLocks noChangeAspect="1"/>
            </p:cNvPicPr>
            <p:nvPr/>
          </p:nvPicPr>
          <p:blipFill>
            <a:blip r:embed="rId2"/>
            <a:srcRect t="8084" r="71613" b="42046"/>
            <a:stretch>
              <a:fillRect/>
            </a:stretch>
          </p:blipFill>
          <p:spPr>
            <a:xfrm>
              <a:off x="215900" y="36611"/>
              <a:ext cx="4445000" cy="33721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91" name="Rectangle"/>
            <p:cNvSpPr/>
            <p:nvPr/>
          </p:nvSpPr>
          <p:spPr>
            <a:xfrm>
              <a:off x="685800" y="0"/>
              <a:ext cx="3962400" cy="3191471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28575" tIns="28575" rIns="28575" bIns="28575" numCol="1" anchor="t">
              <a:noAutofit/>
            </a:bodyPr>
            <a:lstStyle/>
            <a:p>
              <a:pPr>
                <a:defRPr sz="30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250"/>
            </a:p>
          </p:txBody>
        </p:sp>
      </p:grpSp>
      <p:pic>
        <p:nvPicPr>
          <p:cNvPr id="893" name="fig2.1c_alt.pdf" descr="fig2.1c_alt.pdf"/>
          <p:cNvPicPr>
            <a:picLocks noChangeAspect="1"/>
          </p:cNvPicPr>
          <p:nvPr/>
        </p:nvPicPr>
        <p:blipFill>
          <a:blip r:embed="rId2"/>
          <a:srcRect l="28142" r="49148" b="38929"/>
          <a:stretch>
            <a:fillRect/>
          </a:stretch>
        </p:blipFill>
        <p:spPr>
          <a:xfrm>
            <a:off x="3409950" y="3017910"/>
            <a:ext cx="2667000" cy="3097141"/>
          </a:xfrm>
          <a:prstGeom prst="rect">
            <a:avLst/>
          </a:prstGeom>
          <a:ln w="12700">
            <a:miter lim="400000"/>
          </a:ln>
        </p:spPr>
      </p:pic>
      <p:sp>
        <p:nvSpPr>
          <p:cNvPr id="894" name="Rectangle"/>
          <p:cNvSpPr/>
          <p:nvPr/>
        </p:nvSpPr>
        <p:spPr>
          <a:xfrm>
            <a:off x="3609975" y="3495676"/>
            <a:ext cx="2457450" cy="32972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28575" tIns="28575" rIns="28575" bIns="28575"/>
          <a:lstStyle/>
          <a:p>
            <a:pPr>
              <a:defRPr sz="30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250"/>
          </a:p>
        </p:txBody>
      </p:sp>
      <p:pic>
        <p:nvPicPr>
          <p:cNvPr id="895" name="fig2.1c_alt.pdf" descr="fig2.1c_alt.pdf"/>
          <p:cNvPicPr>
            <a:picLocks noChangeAspect="1"/>
          </p:cNvPicPr>
          <p:nvPr/>
        </p:nvPicPr>
        <p:blipFill>
          <a:blip r:embed="rId2"/>
          <a:srcRect l="32371" t="59807" r="54090"/>
          <a:stretch>
            <a:fillRect/>
          </a:stretch>
        </p:blipFill>
        <p:spPr>
          <a:xfrm>
            <a:off x="4291418" y="5534025"/>
            <a:ext cx="1589905" cy="2038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896" name="fig2.1b.pdf" descr="fig2.1b.pdf"/>
          <p:cNvPicPr>
            <a:picLocks noChangeAspect="1"/>
          </p:cNvPicPr>
          <p:nvPr/>
        </p:nvPicPr>
        <p:blipFill>
          <a:blip r:embed="rId3"/>
          <a:srcRect t="23955" r="38204"/>
          <a:stretch>
            <a:fillRect/>
          </a:stretch>
        </p:blipFill>
        <p:spPr>
          <a:xfrm>
            <a:off x="152400" y="799877"/>
            <a:ext cx="5674147" cy="2327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Spatial fiel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Spatial fields</a:t>
            </a:r>
          </a:p>
        </p:txBody>
      </p:sp>
      <p:sp>
        <p:nvSpPr>
          <p:cNvPr id="8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29</a:t>
            </a:fld>
            <a:endParaRPr/>
          </a:p>
        </p:txBody>
      </p:sp>
      <p:pic>
        <p:nvPicPr>
          <p:cNvPr id="900" name="page20image715366176.png" descr="page20image71536617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9425" y="619125"/>
            <a:ext cx="4991100" cy="3162300"/>
          </a:xfrm>
          <a:prstGeom prst="rect">
            <a:avLst/>
          </a:prstGeom>
          <a:ln w="12700">
            <a:miter lim="400000"/>
          </a:ln>
        </p:spPr>
      </p:pic>
      <p:sp>
        <p:nvSpPr>
          <p:cNvPr id="901" name="Text"/>
          <p:cNvSpPr txBox="1"/>
          <p:nvPr/>
        </p:nvSpPr>
        <p:spPr>
          <a:xfrm>
            <a:off x="6772275" y="2619438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grpSp>
        <p:nvGrpSpPr>
          <p:cNvPr id="908" name="Group"/>
          <p:cNvGrpSpPr/>
          <p:nvPr/>
        </p:nvGrpSpPr>
        <p:grpSpPr>
          <a:xfrm>
            <a:off x="5254224" y="3738197"/>
            <a:ext cx="2792496" cy="3162300"/>
            <a:chOff x="0" y="0"/>
            <a:chExt cx="4238823" cy="4711700"/>
          </a:xfrm>
        </p:grpSpPr>
        <p:grpSp>
          <p:nvGrpSpPr>
            <p:cNvPr id="904" name="Group"/>
            <p:cNvGrpSpPr/>
            <p:nvPr/>
          </p:nvGrpSpPr>
          <p:grpSpPr>
            <a:xfrm>
              <a:off x="0" y="0"/>
              <a:ext cx="4238824" cy="4711700"/>
              <a:chOff x="0" y="0"/>
              <a:chExt cx="4238823" cy="4711700"/>
            </a:xfrm>
          </p:grpSpPr>
          <p:pic>
            <p:nvPicPr>
              <p:cNvPr id="902" name="fig2.1c_alt.pdf" descr="fig2.1c_alt.pdf"/>
              <p:cNvPicPr>
                <a:picLocks noChangeAspect="1"/>
              </p:cNvPicPr>
              <p:nvPr/>
            </p:nvPicPr>
            <p:blipFill>
              <a:blip r:embed="rId3"/>
              <a:srcRect l="50770" t="6979" r="22890" b="31041"/>
              <a:stretch>
                <a:fillRect/>
              </a:stretch>
            </p:blipFill>
            <p:spPr>
              <a:xfrm>
                <a:off x="114300" y="520700"/>
                <a:ext cx="4124524" cy="41910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903" name="Rectangle"/>
              <p:cNvSpPr/>
              <p:nvPr/>
            </p:nvSpPr>
            <p:spPr>
              <a:xfrm>
                <a:off x="0" y="0"/>
                <a:ext cx="4181575" cy="4419600"/>
              </a:xfrm>
              <a:prstGeom prst="rect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28575" tIns="28575" rIns="28575" bIns="28575" numCol="1" anchor="t">
                <a:noAutofit/>
              </a:bodyPr>
              <a:lstStyle/>
              <a:p>
                <a:pPr>
                  <a:defRPr sz="30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2250"/>
              </a:p>
            </p:txBody>
          </p:sp>
        </p:grpSp>
        <p:grpSp>
          <p:nvGrpSpPr>
            <p:cNvPr id="907" name="Group"/>
            <p:cNvGrpSpPr/>
            <p:nvPr/>
          </p:nvGrpSpPr>
          <p:grpSpPr>
            <a:xfrm>
              <a:off x="50800" y="50800"/>
              <a:ext cx="1892300" cy="1270000"/>
              <a:chOff x="0" y="0"/>
              <a:chExt cx="1892300" cy="1270000"/>
            </a:xfrm>
          </p:grpSpPr>
          <p:sp>
            <p:nvSpPr>
              <p:cNvPr id="905" name="Spatial"/>
              <p:cNvSpPr/>
              <p:nvPr/>
            </p:nvSpPr>
            <p:spPr>
              <a:xfrm>
                <a:off x="622300" y="0"/>
                <a:ext cx="1270000" cy="12700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28575" tIns="28575" rIns="28575" bIns="28575" numCol="1" anchor="t">
                <a:spAutoFit/>
              </a:bodyPr>
              <a:lstStyle>
                <a:lvl1pPr algn="l" defTabSz="1219200">
                  <a:defRPr sz="30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rPr sz="2250"/>
                  <a:t>Spatial</a:t>
                </a:r>
              </a:p>
            </p:txBody>
          </p:sp>
          <p:pic>
            <p:nvPicPr>
              <p:cNvPr id="906" name="fig2.1c_alt.pdf" descr="fig2.1c_alt.pdf"/>
              <p:cNvPicPr>
                <a:picLocks noChangeAspect="1"/>
              </p:cNvPicPr>
              <p:nvPr/>
            </p:nvPicPr>
            <p:blipFill>
              <a:blip r:embed="rId3"/>
              <a:srcRect l="28872" t="11298" r="67477" b="81564"/>
              <a:stretch>
                <a:fillRect/>
              </a:stretch>
            </p:blipFill>
            <p:spPr>
              <a:xfrm>
                <a:off x="0" y="63500"/>
                <a:ext cx="571500" cy="4826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909" name="attribute values associated w/ cells…"/>
          <p:cNvSpPr txBox="1">
            <a:spLocks noGrp="1"/>
          </p:cNvSpPr>
          <p:nvPr>
            <p:ph type="body" sz="half" idx="1"/>
          </p:nvPr>
        </p:nvSpPr>
        <p:spPr>
          <a:xfrm>
            <a:off x="314325" y="828675"/>
            <a:ext cx="5328941" cy="5712619"/>
          </a:xfrm>
          <a:prstGeom prst="rect">
            <a:avLst/>
          </a:prstGeom>
        </p:spPr>
        <p:txBody>
          <a:bodyPr/>
          <a:lstStyle/>
          <a:p>
            <a:pPr>
              <a:defRPr sz="3700"/>
            </a:pPr>
            <a:r>
              <a:rPr dirty="0"/>
              <a:t>attribute values associated w/ cells</a:t>
            </a:r>
          </a:p>
          <a:p>
            <a:pPr>
              <a:defRPr sz="3700"/>
            </a:pPr>
            <a:r>
              <a:rPr dirty="0"/>
              <a:t>cell contains value from continuous domain</a:t>
            </a:r>
          </a:p>
          <a:p>
            <a:pPr lvl="1">
              <a:defRPr sz="3100"/>
            </a:pPr>
            <a:r>
              <a:rPr lang="en-US" dirty="0"/>
              <a:t>E.</a:t>
            </a:r>
            <a:r>
              <a:rPr dirty="0"/>
              <a:t>g</a:t>
            </a:r>
            <a:r>
              <a:rPr lang="en-US" dirty="0"/>
              <a:t>.,</a:t>
            </a:r>
            <a:r>
              <a:rPr dirty="0"/>
              <a:t> temperature, pressure, wind velocity</a:t>
            </a:r>
          </a:p>
          <a:p>
            <a:pPr>
              <a:defRPr sz="3700"/>
            </a:pPr>
            <a:r>
              <a:rPr dirty="0"/>
              <a:t>measured or simulated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What does data mea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data mean?</a:t>
            </a:r>
          </a:p>
        </p:txBody>
      </p:sp>
      <p:sp>
        <p:nvSpPr>
          <p:cNvPr id="685" name="14, 2.6, 30, 30, 15, 10000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sz="3200">
                <a:solidFill>
                  <a:schemeClr val="accent5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Rockwell"/>
              </a:rPr>
              <a:t>14, 2.6, 30, 30, 15, 100001</a:t>
            </a:r>
          </a:p>
          <a:p>
            <a:pPr>
              <a:defRPr sz="3200"/>
            </a:pPr>
            <a:r>
              <a:t>What does this sequence of six numbers mean?</a:t>
            </a:r>
          </a:p>
        </p:txBody>
      </p:sp>
      <p:sp>
        <p:nvSpPr>
          <p:cNvPr id="6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Spatial fiel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Spatial fields</a:t>
            </a:r>
          </a:p>
        </p:txBody>
      </p:sp>
      <p:sp>
        <p:nvSpPr>
          <p:cNvPr id="912" name="attribute values associated w/ cells…"/>
          <p:cNvSpPr txBox="1">
            <a:spLocks noGrp="1"/>
          </p:cNvSpPr>
          <p:nvPr>
            <p:ph type="body" sz="half" idx="1"/>
          </p:nvPr>
        </p:nvSpPr>
        <p:spPr>
          <a:xfrm>
            <a:off x="314325" y="828675"/>
            <a:ext cx="5328941" cy="5712619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defRPr sz="3700"/>
            </a:pPr>
            <a:r>
              <a:t>attribute values associated w/ cells</a:t>
            </a:r>
          </a:p>
          <a:p>
            <a:pPr>
              <a:defRPr sz="3700"/>
            </a:pPr>
            <a:r>
              <a:t>cell contains value from continuous domain</a:t>
            </a:r>
          </a:p>
          <a:p>
            <a:pPr lvl="1">
              <a:defRPr sz="3100"/>
            </a:pPr>
            <a:r>
              <a:t>eg temperature, pressure, wind velocity</a:t>
            </a:r>
          </a:p>
          <a:p>
            <a:pPr>
              <a:defRPr sz="3700"/>
            </a:pPr>
            <a:r>
              <a:t>measured or simulated</a:t>
            </a:r>
          </a:p>
          <a:p>
            <a:pPr>
              <a:defRPr sz="3700"/>
            </a:pPr>
            <a:r>
              <a:t>major concerns</a:t>
            </a:r>
          </a:p>
          <a:p>
            <a:pPr lvl="1">
              <a:defRPr sz="3100"/>
            </a:pPr>
            <a:r>
              <a:t>sampling:</a:t>
            </a:r>
            <a:br/>
            <a:r>
              <a:t>where attributes are measured</a:t>
            </a:r>
          </a:p>
          <a:p>
            <a:pPr lvl="1">
              <a:defRPr sz="3100"/>
            </a:pPr>
            <a:r>
              <a:t>interpolation:</a:t>
            </a:r>
            <a:br/>
            <a:r>
              <a:t>how to model attributes elsewhere</a:t>
            </a:r>
          </a:p>
          <a:p>
            <a:pPr lvl="1">
              <a:defRPr sz="3100"/>
            </a:pPr>
            <a:r>
              <a:t>grid types</a:t>
            </a:r>
          </a:p>
        </p:txBody>
      </p:sp>
      <p:sp>
        <p:nvSpPr>
          <p:cNvPr id="9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914" name="Text"/>
          <p:cNvSpPr txBox="1"/>
          <p:nvPr/>
        </p:nvSpPr>
        <p:spPr>
          <a:xfrm>
            <a:off x="6772275" y="2619438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915" name="page28image722977072.png" descr="page28image72297707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9096" y="2143125"/>
            <a:ext cx="3644359" cy="3000375"/>
          </a:xfrm>
          <a:prstGeom prst="rect">
            <a:avLst/>
          </a:prstGeom>
          <a:ln w="12700">
            <a:miter lim="400000"/>
          </a:ln>
        </p:spPr>
      </p:pic>
      <p:pic>
        <p:nvPicPr>
          <p:cNvPr id="916" name="page28image774609200.png" descr="page28image7746092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1129" y="192556"/>
            <a:ext cx="1820293" cy="1911307"/>
          </a:xfrm>
          <a:prstGeom prst="rect">
            <a:avLst/>
          </a:prstGeom>
          <a:ln w="12700">
            <a:miter lim="400000"/>
          </a:ln>
        </p:spPr>
      </p:pic>
      <p:pic>
        <p:nvPicPr>
          <p:cNvPr id="917" name="page28image774333008.png" descr="page28image774333008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8945" y="929109"/>
            <a:ext cx="2810535" cy="4204866"/>
          </a:xfrm>
          <a:prstGeom prst="rect">
            <a:avLst/>
          </a:prstGeom>
          <a:ln w="12700">
            <a:miter lim="400000"/>
          </a:ln>
        </p:spPr>
      </p:pic>
      <p:pic>
        <p:nvPicPr>
          <p:cNvPr id="918" name="page28image696514240.png" descr="page28image69651424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7333" y="515764"/>
            <a:ext cx="277135" cy="1084436"/>
          </a:xfrm>
          <a:prstGeom prst="rect">
            <a:avLst/>
          </a:prstGeom>
          <a:ln w="12700">
            <a:miter lim="400000"/>
          </a:ln>
        </p:spPr>
      </p:pic>
      <p:sp>
        <p:nvSpPr>
          <p:cNvPr id="919" name="Text"/>
          <p:cNvSpPr txBox="1"/>
          <p:nvPr/>
        </p:nvSpPr>
        <p:spPr>
          <a:xfrm>
            <a:off x="8696325" y="1314513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Spatial fiel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Spatial fields</a:t>
            </a:r>
          </a:p>
        </p:txBody>
      </p:sp>
      <p:sp>
        <p:nvSpPr>
          <p:cNvPr id="9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923" name="Text"/>
          <p:cNvSpPr txBox="1"/>
          <p:nvPr/>
        </p:nvSpPr>
        <p:spPr>
          <a:xfrm>
            <a:off x="6772275" y="2619438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sp>
        <p:nvSpPr>
          <p:cNvPr id="924" name="Text"/>
          <p:cNvSpPr txBox="1"/>
          <p:nvPr/>
        </p:nvSpPr>
        <p:spPr>
          <a:xfrm>
            <a:off x="8696325" y="1314513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925" name="page35image715262000.png" descr="page35image7152620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2213" y="-47625"/>
            <a:ext cx="2124075" cy="2933701"/>
          </a:xfrm>
          <a:prstGeom prst="rect">
            <a:avLst/>
          </a:prstGeom>
          <a:ln w="12700">
            <a:miter lim="400000"/>
          </a:ln>
        </p:spPr>
      </p:pic>
      <p:sp>
        <p:nvSpPr>
          <p:cNvPr id="926" name="Text"/>
          <p:cNvSpPr txBox="1"/>
          <p:nvPr/>
        </p:nvSpPr>
        <p:spPr>
          <a:xfrm>
            <a:off x="10082212" y="-238062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927" name="page35image716135808.png" descr="page35image71613580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2871788"/>
            <a:ext cx="2133600" cy="2276475"/>
          </a:xfrm>
          <a:prstGeom prst="rect">
            <a:avLst/>
          </a:prstGeom>
          <a:ln w="12700">
            <a:miter lim="400000"/>
          </a:ln>
        </p:spPr>
      </p:pic>
      <p:sp>
        <p:nvSpPr>
          <p:cNvPr id="928" name="Text"/>
          <p:cNvSpPr txBox="1"/>
          <p:nvPr/>
        </p:nvSpPr>
        <p:spPr>
          <a:xfrm>
            <a:off x="10077450" y="2681351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929" name="page35image715470320.png" descr="page35image71547032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4781550"/>
            <a:ext cx="2133600" cy="2114550"/>
          </a:xfrm>
          <a:prstGeom prst="rect">
            <a:avLst/>
          </a:prstGeom>
          <a:ln w="12700">
            <a:miter lim="400000"/>
          </a:ln>
        </p:spPr>
      </p:pic>
      <p:sp>
        <p:nvSpPr>
          <p:cNvPr id="930" name="Text"/>
          <p:cNvSpPr txBox="1"/>
          <p:nvPr/>
        </p:nvSpPr>
        <p:spPr>
          <a:xfrm>
            <a:off x="10077450" y="4591113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sp>
        <p:nvSpPr>
          <p:cNvPr id="931" name="scalar"/>
          <p:cNvSpPr txBox="1"/>
          <p:nvPr/>
        </p:nvSpPr>
        <p:spPr>
          <a:xfrm>
            <a:off x="8922994" y="1022993"/>
            <a:ext cx="1401538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171450">
              <a:spcBef>
                <a:spcPts val="600"/>
              </a:spcBef>
              <a:defRPr sz="3400">
                <a:uFill>
                  <a:solidFill>
                    <a:srgbClr val="000000"/>
                  </a:solidFill>
                </a:uFill>
              </a:defRPr>
            </a:pPr>
            <a:r>
              <a:rPr sz="2550"/>
              <a:t>scalar</a:t>
            </a:r>
          </a:p>
        </p:txBody>
      </p:sp>
      <p:sp>
        <p:nvSpPr>
          <p:cNvPr id="932" name="vector"/>
          <p:cNvSpPr txBox="1"/>
          <p:nvPr/>
        </p:nvSpPr>
        <p:spPr>
          <a:xfrm>
            <a:off x="7198746" y="3594743"/>
            <a:ext cx="1473160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171450">
              <a:spcBef>
                <a:spcPts val="600"/>
              </a:spcBef>
              <a:defRPr sz="3400">
                <a:uFill>
                  <a:solidFill>
                    <a:srgbClr val="000000"/>
                  </a:solidFill>
                </a:uFill>
              </a:defRPr>
            </a:pPr>
            <a:r>
              <a:rPr sz="2550"/>
              <a:t>vector</a:t>
            </a:r>
          </a:p>
        </p:txBody>
      </p:sp>
      <p:sp>
        <p:nvSpPr>
          <p:cNvPr id="933" name="tensor"/>
          <p:cNvSpPr txBox="1"/>
          <p:nvPr/>
        </p:nvSpPr>
        <p:spPr>
          <a:xfrm>
            <a:off x="5474917" y="5609281"/>
            <a:ext cx="1490473" cy="392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1" indent="171450">
              <a:spcBef>
                <a:spcPts val="600"/>
              </a:spcBef>
              <a:defRPr sz="3400">
                <a:uFill>
                  <a:solidFill>
                    <a:srgbClr val="000000"/>
                  </a:solidFill>
                </a:uFill>
              </a:defRPr>
            </a:pPr>
            <a:r>
              <a:rPr sz="2550"/>
              <a:t>tensor</a:t>
            </a:r>
          </a:p>
        </p:txBody>
      </p:sp>
      <p:sp>
        <p:nvSpPr>
          <p:cNvPr id="934" name="attribute values associated w/ cells…"/>
          <p:cNvSpPr txBox="1"/>
          <p:nvPr/>
        </p:nvSpPr>
        <p:spPr>
          <a:xfrm>
            <a:off x="314326" y="828675"/>
            <a:ext cx="5214677" cy="6017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8575" tIns="28575" rIns="28575" bIns="28575">
            <a:normAutofit lnSpcReduction="10000"/>
          </a:bodyPr>
          <a:lstStyle/>
          <a:p>
            <a:pPr marL="239173" indent="-239173" defTabSz="850391">
              <a:spcBef>
                <a:spcPts val="675"/>
              </a:spcBef>
              <a:buSzPct val="100000"/>
              <a:buChar char="•"/>
              <a:defRPr sz="3534">
                <a:uFill>
                  <a:solidFill>
                    <a:srgbClr val="000000"/>
                  </a:solidFill>
                </a:uFill>
              </a:defRPr>
            </a:pPr>
            <a:r>
              <a:rPr sz="2651"/>
              <a:t>attribute values associated w/ cells</a:t>
            </a:r>
          </a:p>
          <a:p>
            <a:pPr marL="239173" indent="-239173" defTabSz="850391">
              <a:spcBef>
                <a:spcPts val="675"/>
              </a:spcBef>
              <a:buSzPct val="100000"/>
              <a:buChar char="•"/>
              <a:defRPr sz="3534">
                <a:uFill>
                  <a:solidFill>
                    <a:srgbClr val="000000"/>
                  </a:solidFill>
                </a:uFill>
              </a:defRPr>
            </a:pPr>
            <a:r>
              <a:rPr sz="2651"/>
              <a:t>cell contains value from continuous domain</a:t>
            </a:r>
          </a:p>
          <a:p>
            <a:pPr marL="518207" lvl="1" indent="-199310" defTabSz="850391">
              <a:spcBef>
                <a:spcPts val="600"/>
              </a:spcBef>
              <a:buSzPct val="100000"/>
              <a:buChar char="–"/>
              <a:defRPr sz="2976">
                <a:uFill>
                  <a:solidFill>
                    <a:srgbClr val="000000"/>
                  </a:solidFill>
                </a:uFill>
              </a:defRPr>
            </a:pPr>
            <a:r>
              <a:rPr sz="2232"/>
              <a:t>eg temperature, pressure, wind velocity</a:t>
            </a:r>
          </a:p>
          <a:p>
            <a:pPr marL="239173" indent="-239173" defTabSz="850391">
              <a:spcBef>
                <a:spcPts val="675"/>
              </a:spcBef>
              <a:buSzPct val="100000"/>
              <a:buChar char="•"/>
              <a:defRPr sz="3534">
                <a:uFill>
                  <a:solidFill>
                    <a:srgbClr val="000000"/>
                  </a:solidFill>
                </a:uFill>
              </a:defRPr>
            </a:pPr>
            <a:r>
              <a:rPr sz="2651"/>
              <a:t>measured or simulated</a:t>
            </a:r>
          </a:p>
          <a:p>
            <a:pPr marL="239173" indent="-239173" defTabSz="850391">
              <a:spcBef>
                <a:spcPts val="675"/>
              </a:spcBef>
              <a:buSzPct val="100000"/>
              <a:buChar char="•"/>
              <a:defRPr sz="3534">
                <a:uFill>
                  <a:solidFill>
                    <a:srgbClr val="000000"/>
                  </a:solidFill>
                </a:uFill>
              </a:defRPr>
            </a:pPr>
            <a:r>
              <a:rPr sz="2651"/>
              <a:t>major concerns</a:t>
            </a:r>
          </a:p>
          <a:p>
            <a:pPr marL="518207" lvl="1" indent="-199310" defTabSz="850391">
              <a:spcBef>
                <a:spcPts val="600"/>
              </a:spcBef>
              <a:buSzPct val="100000"/>
              <a:buChar char="–"/>
              <a:defRPr sz="2976">
                <a:uFill>
                  <a:solidFill>
                    <a:srgbClr val="000000"/>
                  </a:solidFill>
                </a:uFill>
              </a:defRPr>
            </a:pPr>
            <a:r>
              <a:rPr sz="2232"/>
              <a:t>sampling:</a:t>
            </a:r>
            <a:br>
              <a:rPr sz="2232"/>
            </a:br>
            <a:r>
              <a:rPr sz="2232"/>
              <a:t>where attributes are measured</a:t>
            </a:r>
          </a:p>
          <a:p>
            <a:pPr marL="518207" lvl="1" indent="-199310" defTabSz="850391">
              <a:spcBef>
                <a:spcPts val="600"/>
              </a:spcBef>
              <a:buSzPct val="100000"/>
              <a:buChar char="–"/>
              <a:defRPr sz="2976">
                <a:uFill>
                  <a:solidFill>
                    <a:srgbClr val="000000"/>
                  </a:solidFill>
                </a:uFill>
              </a:defRPr>
            </a:pPr>
            <a:r>
              <a:rPr sz="2232"/>
              <a:t>interpolation:</a:t>
            </a:r>
            <a:br>
              <a:rPr sz="2232"/>
            </a:br>
            <a:r>
              <a:rPr sz="2232"/>
              <a:t>how to model attributes elsewhere</a:t>
            </a:r>
          </a:p>
          <a:p>
            <a:pPr marL="518207" lvl="1" indent="-199310" defTabSz="850391">
              <a:spcBef>
                <a:spcPts val="600"/>
              </a:spcBef>
              <a:buSzPct val="100000"/>
              <a:buChar char="–"/>
              <a:defRPr sz="2976">
                <a:uFill>
                  <a:solidFill>
                    <a:srgbClr val="000000"/>
                  </a:solidFill>
                </a:uFill>
              </a:defRPr>
            </a:pPr>
            <a:r>
              <a:rPr sz="2232"/>
              <a:t>grid types</a:t>
            </a:r>
          </a:p>
          <a:p>
            <a:pPr marL="239173" indent="-239173" defTabSz="850391">
              <a:spcBef>
                <a:spcPts val="675"/>
              </a:spcBef>
              <a:buSzPct val="100000"/>
              <a:buChar char="•"/>
              <a:defRPr sz="3534">
                <a:uFill>
                  <a:solidFill>
                    <a:srgbClr val="000000"/>
                  </a:solidFill>
                </a:uFill>
              </a:defRPr>
            </a:pPr>
            <a:r>
              <a:rPr sz="2651"/>
              <a:t>major divisions</a:t>
            </a:r>
          </a:p>
          <a:p>
            <a:pPr marL="518207" lvl="1" indent="-199310" defTabSz="850391">
              <a:spcBef>
                <a:spcPts val="600"/>
              </a:spcBef>
              <a:buSzPct val="100000"/>
              <a:buChar char="–"/>
              <a:defRPr sz="2976">
                <a:uFill>
                  <a:solidFill>
                    <a:srgbClr val="000000"/>
                  </a:solidFill>
                </a:uFill>
              </a:defRPr>
            </a:pPr>
            <a:r>
              <a:rPr sz="2232"/>
              <a:t>attributes per cell: </a:t>
            </a:r>
            <a:br>
              <a:rPr sz="2232"/>
            </a:br>
            <a:r>
              <a:rPr sz="2232"/>
              <a:t>scalar (1), vector (2), tensor (many)</a:t>
            </a:r>
            <a:br>
              <a:rPr sz="2232"/>
            </a:br>
            <a:endParaRPr sz="2232"/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Dataset types"/>
          <p:cNvSpPr txBox="1">
            <a:spLocks noGrp="1"/>
          </p:cNvSpPr>
          <p:nvPr>
            <p:ph type="title"/>
          </p:nvPr>
        </p:nvSpPr>
        <p:spPr>
          <a:xfrm>
            <a:off x="152400" y="0"/>
            <a:ext cx="11887200" cy="790575"/>
          </a:xfrm>
          <a:prstGeom prst="rect">
            <a:avLst/>
          </a:prstGeom>
        </p:spPr>
        <p:txBody>
          <a:bodyPr/>
          <a:lstStyle/>
          <a:p>
            <a:r>
              <a:t>Dataset types</a:t>
            </a:r>
          </a:p>
        </p:txBody>
      </p:sp>
      <p:sp>
        <p:nvSpPr>
          <p:cNvPr id="9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34800" y="6515100"/>
            <a:ext cx="200025" cy="20955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938" name="Rectangle"/>
          <p:cNvSpPr/>
          <p:nvPr/>
        </p:nvSpPr>
        <p:spPr>
          <a:xfrm>
            <a:off x="11077575" y="2047875"/>
            <a:ext cx="866775" cy="42862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8575" tIns="28575" rIns="28575" bIns="28575"/>
          <a:lstStyle/>
          <a:p>
            <a:pPr>
              <a:defRPr sz="30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250"/>
          </a:p>
        </p:txBody>
      </p:sp>
      <p:grpSp>
        <p:nvGrpSpPr>
          <p:cNvPr id="945" name="Group"/>
          <p:cNvGrpSpPr/>
          <p:nvPr/>
        </p:nvGrpSpPr>
        <p:grpSpPr>
          <a:xfrm>
            <a:off x="6191250" y="3095625"/>
            <a:ext cx="5867400" cy="3533775"/>
            <a:chOff x="0" y="0"/>
            <a:chExt cx="7823200" cy="4711700"/>
          </a:xfrm>
        </p:grpSpPr>
        <p:grpSp>
          <p:nvGrpSpPr>
            <p:cNvPr id="941" name="Group"/>
            <p:cNvGrpSpPr/>
            <p:nvPr/>
          </p:nvGrpSpPr>
          <p:grpSpPr>
            <a:xfrm>
              <a:off x="0" y="0"/>
              <a:ext cx="7823200" cy="4711700"/>
              <a:chOff x="0" y="0"/>
              <a:chExt cx="7823200" cy="4711700"/>
            </a:xfrm>
          </p:grpSpPr>
          <p:pic>
            <p:nvPicPr>
              <p:cNvPr id="939" name="fig2.1c_alt.pdf" descr="fig2.1c_alt.pdf"/>
              <p:cNvPicPr>
                <a:picLocks noChangeAspect="1"/>
              </p:cNvPicPr>
              <p:nvPr/>
            </p:nvPicPr>
            <p:blipFill>
              <a:blip r:embed="rId2"/>
              <a:srcRect l="50770" t="6979" b="31041"/>
              <a:stretch>
                <a:fillRect/>
              </a:stretch>
            </p:blipFill>
            <p:spPr>
              <a:xfrm>
                <a:off x="114300" y="520700"/>
                <a:ext cx="7708900" cy="41910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940" name="Rectangle"/>
              <p:cNvSpPr/>
              <p:nvPr/>
            </p:nvSpPr>
            <p:spPr>
              <a:xfrm>
                <a:off x="0" y="0"/>
                <a:ext cx="7810500" cy="4419600"/>
              </a:xfrm>
              <a:prstGeom prst="rect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28575" tIns="28575" rIns="28575" bIns="28575" numCol="1" anchor="t">
                <a:noAutofit/>
              </a:bodyPr>
              <a:lstStyle/>
              <a:p>
                <a:pPr>
                  <a:defRPr sz="30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2250"/>
              </a:p>
            </p:txBody>
          </p:sp>
        </p:grpSp>
        <p:grpSp>
          <p:nvGrpSpPr>
            <p:cNvPr id="944" name="Group"/>
            <p:cNvGrpSpPr/>
            <p:nvPr/>
          </p:nvGrpSpPr>
          <p:grpSpPr>
            <a:xfrm>
              <a:off x="50800" y="50800"/>
              <a:ext cx="1874780" cy="546100"/>
              <a:chOff x="0" y="0"/>
              <a:chExt cx="1874779" cy="546100"/>
            </a:xfrm>
          </p:grpSpPr>
          <p:sp>
            <p:nvSpPr>
              <p:cNvPr id="942" name="Spatial"/>
              <p:cNvSpPr txBox="1"/>
              <p:nvPr/>
            </p:nvSpPr>
            <p:spPr>
              <a:xfrm>
                <a:off x="622300" y="0"/>
                <a:ext cx="1252479" cy="53860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28575" tIns="28575" rIns="28575" bIns="28575" numCol="1" anchor="t">
                <a:spAutoFit/>
              </a:bodyPr>
              <a:lstStyle>
                <a:lvl1pPr algn="l" defTabSz="1219200">
                  <a:defRPr sz="30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rPr sz="2250"/>
                  <a:t>Spatial</a:t>
                </a:r>
              </a:p>
            </p:txBody>
          </p:sp>
          <p:pic>
            <p:nvPicPr>
              <p:cNvPr id="943" name="fig2.1c_alt.pdf" descr="fig2.1c_alt.pdf"/>
              <p:cNvPicPr>
                <a:picLocks noChangeAspect="1"/>
              </p:cNvPicPr>
              <p:nvPr/>
            </p:nvPicPr>
            <p:blipFill>
              <a:blip r:embed="rId2"/>
              <a:srcRect l="28872" t="11298" r="67477" b="81564"/>
              <a:stretch>
                <a:fillRect/>
              </a:stretch>
            </p:blipFill>
            <p:spPr>
              <a:xfrm>
                <a:off x="0" y="63500"/>
                <a:ext cx="571500" cy="4826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948" name="Group"/>
          <p:cNvGrpSpPr/>
          <p:nvPr/>
        </p:nvGrpSpPr>
        <p:grpSpPr>
          <a:xfrm>
            <a:off x="161925" y="3105150"/>
            <a:ext cx="3333750" cy="2556570"/>
            <a:chOff x="215900" y="0"/>
            <a:chExt cx="4445000" cy="3408759"/>
          </a:xfrm>
        </p:grpSpPr>
        <p:pic>
          <p:nvPicPr>
            <p:cNvPr id="946" name="fig2.1c_alt.pdf" descr="fig2.1c_alt.pdf"/>
            <p:cNvPicPr>
              <a:picLocks noChangeAspect="1"/>
            </p:cNvPicPr>
            <p:nvPr/>
          </p:nvPicPr>
          <p:blipFill>
            <a:blip r:embed="rId2"/>
            <a:srcRect t="8084" r="71613" b="42046"/>
            <a:stretch>
              <a:fillRect/>
            </a:stretch>
          </p:blipFill>
          <p:spPr>
            <a:xfrm>
              <a:off x="215900" y="36611"/>
              <a:ext cx="4445000" cy="33721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47" name="Rectangle"/>
            <p:cNvSpPr/>
            <p:nvPr/>
          </p:nvSpPr>
          <p:spPr>
            <a:xfrm>
              <a:off x="685800" y="0"/>
              <a:ext cx="3962400" cy="3191471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28575" tIns="28575" rIns="28575" bIns="28575" numCol="1" anchor="t">
              <a:noAutofit/>
            </a:bodyPr>
            <a:lstStyle/>
            <a:p>
              <a:pPr>
                <a:defRPr sz="30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250"/>
            </a:p>
          </p:txBody>
        </p:sp>
      </p:grpSp>
      <p:pic>
        <p:nvPicPr>
          <p:cNvPr id="949" name="fig2.1c_alt.pdf" descr="fig2.1c_alt.pdf"/>
          <p:cNvPicPr>
            <a:picLocks noChangeAspect="1"/>
          </p:cNvPicPr>
          <p:nvPr/>
        </p:nvPicPr>
        <p:blipFill>
          <a:blip r:embed="rId2"/>
          <a:srcRect l="28142" r="49148" b="38929"/>
          <a:stretch>
            <a:fillRect/>
          </a:stretch>
        </p:blipFill>
        <p:spPr>
          <a:xfrm>
            <a:off x="3409950" y="2636910"/>
            <a:ext cx="2667000" cy="3097141"/>
          </a:xfrm>
          <a:prstGeom prst="rect">
            <a:avLst/>
          </a:prstGeom>
          <a:ln w="12700">
            <a:miter lim="400000"/>
          </a:ln>
        </p:spPr>
      </p:pic>
      <p:sp>
        <p:nvSpPr>
          <p:cNvPr id="950" name="Rectangle"/>
          <p:cNvSpPr/>
          <p:nvPr/>
        </p:nvSpPr>
        <p:spPr>
          <a:xfrm>
            <a:off x="3609975" y="3114675"/>
            <a:ext cx="2457450" cy="330019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28575" tIns="28575" rIns="28575" bIns="28575"/>
          <a:lstStyle/>
          <a:p>
            <a:pPr>
              <a:defRPr sz="30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250"/>
          </a:p>
        </p:txBody>
      </p:sp>
      <p:pic>
        <p:nvPicPr>
          <p:cNvPr id="951" name="fig2.1c_alt.pdf" descr="fig2.1c_alt.pdf"/>
          <p:cNvPicPr>
            <a:picLocks noChangeAspect="1"/>
          </p:cNvPicPr>
          <p:nvPr/>
        </p:nvPicPr>
        <p:blipFill>
          <a:blip r:embed="rId2"/>
          <a:srcRect l="32371" t="59807" r="54090"/>
          <a:stretch>
            <a:fillRect/>
          </a:stretch>
        </p:blipFill>
        <p:spPr>
          <a:xfrm>
            <a:off x="4291418" y="5057775"/>
            <a:ext cx="1589905" cy="2038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952" name="fig2.1b.pdf" descr="fig2.1b.pdf"/>
          <p:cNvPicPr>
            <a:picLocks noChangeAspect="1"/>
          </p:cNvPicPr>
          <p:nvPr/>
        </p:nvPicPr>
        <p:blipFill>
          <a:blip r:embed="rId3"/>
          <a:srcRect t="23955" r="19502"/>
          <a:stretch>
            <a:fillRect/>
          </a:stretch>
        </p:blipFill>
        <p:spPr>
          <a:xfrm>
            <a:off x="152400" y="799877"/>
            <a:ext cx="7391400" cy="2327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eomet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Geometry</a:t>
            </a:r>
          </a:p>
        </p:txBody>
      </p:sp>
      <p:sp>
        <p:nvSpPr>
          <p:cNvPr id="955" name="shape of items…"/>
          <p:cNvSpPr txBox="1">
            <a:spLocks noGrp="1"/>
          </p:cNvSpPr>
          <p:nvPr>
            <p:ph type="body" idx="1"/>
          </p:nvPr>
        </p:nvSpPr>
        <p:spPr>
          <a:xfrm>
            <a:off x="314326" y="828675"/>
            <a:ext cx="6376541" cy="6029325"/>
          </a:xfrm>
          <a:prstGeom prst="rect">
            <a:avLst/>
          </a:prstGeom>
        </p:spPr>
        <p:txBody>
          <a:bodyPr/>
          <a:lstStyle/>
          <a:p>
            <a:r>
              <a:t>shape of items</a:t>
            </a:r>
          </a:p>
          <a:p>
            <a:r>
              <a:t>explicit spatial positions / regions</a:t>
            </a:r>
          </a:p>
          <a:p>
            <a:pPr lvl="1"/>
            <a:r>
              <a:t>points, lines, curves, surfaces, volumes</a:t>
            </a:r>
          </a:p>
          <a:p>
            <a:r>
              <a:t>boundary between computer graphics and visualization</a:t>
            </a:r>
          </a:p>
          <a:p>
            <a:pPr lvl="1"/>
            <a:r>
              <a:t>graphics: geometry taken as given</a:t>
            </a:r>
          </a:p>
          <a:p>
            <a:pPr lvl="1"/>
            <a:r>
              <a:t>vis: geometry is result of a design decision</a:t>
            </a:r>
          </a:p>
        </p:txBody>
      </p:sp>
      <p:sp>
        <p:nvSpPr>
          <p:cNvPr id="9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pic>
        <p:nvPicPr>
          <p:cNvPr id="957" name="page26image697217504.png" descr="page26image6972175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914" y="114865"/>
            <a:ext cx="5609649" cy="3295085"/>
          </a:xfrm>
          <a:prstGeom prst="rect">
            <a:avLst/>
          </a:prstGeom>
          <a:ln w="12700">
            <a:miter lim="400000"/>
          </a:ln>
        </p:spPr>
      </p:pic>
      <p:sp>
        <p:nvSpPr>
          <p:cNvPr id="958" name="Text"/>
          <p:cNvSpPr txBox="1"/>
          <p:nvPr/>
        </p:nvSpPr>
        <p:spPr>
          <a:xfrm>
            <a:off x="3890962" y="-1181037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959" name="page37image723055328.png" descr="page37image723055328.png"/>
          <p:cNvPicPr>
            <a:picLocks noChangeAspect="1"/>
          </p:cNvPicPr>
          <p:nvPr/>
        </p:nvPicPr>
        <p:blipFill>
          <a:blip r:embed="rId3"/>
          <a:srcRect t="17098" b="24535"/>
          <a:stretch>
            <a:fillRect/>
          </a:stretch>
        </p:blipFill>
        <p:spPr>
          <a:xfrm>
            <a:off x="6970089" y="3783365"/>
            <a:ext cx="2883524" cy="2657544"/>
          </a:xfrm>
          <a:prstGeom prst="rect">
            <a:avLst/>
          </a:prstGeom>
          <a:ln w="12700">
            <a:miter lim="400000"/>
          </a:ln>
        </p:spPr>
      </p:pic>
      <p:sp>
        <p:nvSpPr>
          <p:cNvPr id="960" name="Text"/>
          <p:cNvSpPr txBox="1"/>
          <p:nvPr/>
        </p:nvSpPr>
        <p:spPr>
          <a:xfrm>
            <a:off x="7424737" y="-3024125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Dataset types"/>
          <p:cNvSpPr txBox="1">
            <a:spLocks noGrp="1"/>
          </p:cNvSpPr>
          <p:nvPr>
            <p:ph type="title"/>
          </p:nvPr>
        </p:nvSpPr>
        <p:spPr>
          <a:xfrm>
            <a:off x="152400" y="0"/>
            <a:ext cx="11887200" cy="790575"/>
          </a:xfrm>
          <a:prstGeom prst="rect">
            <a:avLst/>
          </a:prstGeom>
        </p:spPr>
        <p:txBody>
          <a:bodyPr/>
          <a:lstStyle/>
          <a:p>
            <a:r>
              <a:t>Dataset types</a:t>
            </a:r>
          </a:p>
        </p:txBody>
      </p:sp>
      <p:sp>
        <p:nvSpPr>
          <p:cNvPr id="9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34800" y="6515100"/>
            <a:ext cx="200025" cy="20955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964" name="Rectangle"/>
          <p:cNvSpPr/>
          <p:nvPr/>
        </p:nvSpPr>
        <p:spPr>
          <a:xfrm>
            <a:off x="11077575" y="2047875"/>
            <a:ext cx="866775" cy="42862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8575" tIns="28575" rIns="28575" bIns="28575"/>
          <a:lstStyle/>
          <a:p>
            <a:pPr>
              <a:defRPr sz="30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250"/>
          </a:p>
        </p:txBody>
      </p:sp>
      <p:grpSp>
        <p:nvGrpSpPr>
          <p:cNvPr id="971" name="Group"/>
          <p:cNvGrpSpPr/>
          <p:nvPr/>
        </p:nvGrpSpPr>
        <p:grpSpPr>
          <a:xfrm>
            <a:off x="6191250" y="3095625"/>
            <a:ext cx="5867400" cy="3533775"/>
            <a:chOff x="0" y="0"/>
            <a:chExt cx="7823200" cy="4711700"/>
          </a:xfrm>
        </p:grpSpPr>
        <p:grpSp>
          <p:nvGrpSpPr>
            <p:cNvPr id="967" name="Group"/>
            <p:cNvGrpSpPr/>
            <p:nvPr/>
          </p:nvGrpSpPr>
          <p:grpSpPr>
            <a:xfrm>
              <a:off x="0" y="0"/>
              <a:ext cx="7823200" cy="4711700"/>
              <a:chOff x="0" y="0"/>
              <a:chExt cx="7823200" cy="4711700"/>
            </a:xfrm>
          </p:grpSpPr>
          <p:pic>
            <p:nvPicPr>
              <p:cNvPr id="965" name="fig2.1c_alt.pdf" descr="fig2.1c_alt.pdf"/>
              <p:cNvPicPr>
                <a:picLocks noChangeAspect="1"/>
              </p:cNvPicPr>
              <p:nvPr/>
            </p:nvPicPr>
            <p:blipFill>
              <a:blip r:embed="rId2"/>
              <a:srcRect l="50770" t="6979" b="31041"/>
              <a:stretch>
                <a:fillRect/>
              </a:stretch>
            </p:blipFill>
            <p:spPr>
              <a:xfrm>
                <a:off x="114300" y="520700"/>
                <a:ext cx="7708900" cy="41910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966" name="Rectangle"/>
              <p:cNvSpPr/>
              <p:nvPr/>
            </p:nvSpPr>
            <p:spPr>
              <a:xfrm>
                <a:off x="0" y="0"/>
                <a:ext cx="7810500" cy="4419600"/>
              </a:xfrm>
              <a:prstGeom prst="rect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28575" tIns="28575" rIns="28575" bIns="28575" numCol="1" anchor="t">
                <a:noAutofit/>
              </a:bodyPr>
              <a:lstStyle/>
              <a:p>
                <a:pPr>
                  <a:defRPr sz="30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2250"/>
              </a:p>
            </p:txBody>
          </p:sp>
        </p:grpSp>
        <p:grpSp>
          <p:nvGrpSpPr>
            <p:cNvPr id="970" name="Group"/>
            <p:cNvGrpSpPr/>
            <p:nvPr/>
          </p:nvGrpSpPr>
          <p:grpSpPr>
            <a:xfrm>
              <a:off x="50800" y="50800"/>
              <a:ext cx="1874780" cy="546100"/>
              <a:chOff x="0" y="0"/>
              <a:chExt cx="1874779" cy="546100"/>
            </a:xfrm>
          </p:grpSpPr>
          <p:sp>
            <p:nvSpPr>
              <p:cNvPr id="968" name="Spatial"/>
              <p:cNvSpPr txBox="1"/>
              <p:nvPr/>
            </p:nvSpPr>
            <p:spPr>
              <a:xfrm>
                <a:off x="622300" y="0"/>
                <a:ext cx="1252479" cy="53860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28575" tIns="28575" rIns="28575" bIns="28575" numCol="1" anchor="t">
                <a:spAutoFit/>
              </a:bodyPr>
              <a:lstStyle>
                <a:lvl1pPr algn="l" defTabSz="1219200">
                  <a:defRPr sz="30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r>
                  <a:rPr sz="2250"/>
                  <a:t>Spatial</a:t>
                </a:r>
              </a:p>
            </p:txBody>
          </p:sp>
          <p:pic>
            <p:nvPicPr>
              <p:cNvPr id="969" name="fig2.1c_alt.pdf" descr="fig2.1c_alt.pdf"/>
              <p:cNvPicPr>
                <a:picLocks noChangeAspect="1"/>
              </p:cNvPicPr>
              <p:nvPr/>
            </p:nvPicPr>
            <p:blipFill>
              <a:blip r:embed="rId2"/>
              <a:srcRect l="28872" t="11298" r="67477" b="81564"/>
              <a:stretch>
                <a:fillRect/>
              </a:stretch>
            </p:blipFill>
            <p:spPr>
              <a:xfrm>
                <a:off x="0" y="63500"/>
                <a:ext cx="571500" cy="4826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974" name="Group"/>
          <p:cNvGrpSpPr/>
          <p:nvPr/>
        </p:nvGrpSpPr>
        <p:grpSpPr>
          <a:xfrm>
            <a:off x="161925" y="3105150"/>
            <a:ext cx="3333750" cy="2556570"/>
            <a:chOff x="215900" y="0"/>
            <a:chExt cx="4445000" cy="3408759"/>
          </a:xfrm>
        </p:grpSpPr>
        <p:pic>
          <p:nvPicPr>
            <p:cNvPr id="972" name="fig2.1c_alt.pdf" descr="fig2.1c_alt.pdf"/>
            <p:cNvPicPr>
              <a:picLocks noChangeAspect="1"/>
            </p:cNvPicPr>
            <p:nvPr/>
          </p:nvPicPr>
          <p:blipFill>
            <a:blip r:embed="rId2"/>
            <a:srcRect t="8084" r="71613" b="42046"/>
            <a:stretch>
              <a:fillRect/>
            </a:stretch>
          </p:blipFill>
          <p:spPr>
            <a:xfrm>
              <a:off x="215900" y="36611"/>
              <a:ext cx="4445000" cy="33721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73" name="Rectangle"/>
            <p:cNvSpPr/>
            <p:nvPr/>
          </p:nvSpPr>
          <p:spPr>
            <a:xfrm>
              <a:off x="685800" y="0"/>
              <a:ext cx="3962400" cy="3191471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28575" tIns="28575" rIns="28575" bIns="28575" numCol="1" anchor="t">
              <a:noAutofit/>
            </a:bodyPr>
            <a:lstStyle/>
            <a:p>
              <a:pPr>
                <a:defRPr sz="30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2250"/>
            </a:p>
          </p:txBody>
        </p:sp>
      </p:grpSp>
      <p:pic>
        <p:nvPicPr>
          <p:cNvPr id="975" name="fig2.1c_alt.pdf" descr="fig2.1c_alt.pdf"/>
          <p:cNvPicPr>
            <a:picLocks noChangeAspect="1"/>
          </p:cNvPicPr>
          <p:nvPr/>
        </p:nvPicPr>
        <p:blipFill>
          <a:blip r:embed="rId2"/>
          <a:srcRect l="28142" r="49148" b="38929"/>
          <a:stretch>
            <a:fillRect/>
          </a:stretch>
        </p:blipFill>
        <p:spPr>
          <a:xfrm>
            <a:off x="3409950" y="2636910"/>
            <a:ext cx="2667000" cy="3097141"/>
          </a:xfrm>
          <a:prstGeom prst="rect">
            <a:avLst/>
          </a:prstGeom>
          <a:ln w="12700">
            <a:miter lim="400000"/>
          </a:ln>
        </p:spPr>
      </p:pic>
      <p:sp>
        <p:nvSpPr>
          <p:cNvPr id="976" name="Rectangle"/>
          <p:cNvSpPr/>
          <p:nvPr/>
        </p:nvSpPr>
        <p:spPr>
          <a:xfrm>
            <a:off x="3609975" y="3114675"/>
            <a:ext cx="2457450" cy="328099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28575" tIns="28575" rIns="28575" bIns="28575"/>
          <a:lstStyle/>
          <a:p>
            <a:pPr>
              <a:defRPr sz="30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250"/>
          </a:p>
        </p:txBody>
      </p:sp>
      <p:pic>
        <p:nvPicPr>
          <p:cNvPr id="977" name="fig2.1c_alt.pdf" descr="fig2.1c_alt.pdf"/>
          <p:cNvPicPr>
            <a:picLocks noChangeAspect="1"/>
          </p:cNvPicPr>
          <p:nvPr/>
        </p:nvPicPr>
        <p:blipFill>
          <a:blip r:embed="rId2"/>
          <a:srcRect l="32371" t="59807" r="54090"/>
          <a:stretch>
            <a:fillRect/>
          </a:stretch>
        </p:blipFill>
        <p:spPr>
          <a:xfrm>
            <a:off x="4291418" y="5057775"/>
            <a:ext cx="1589905" cy="2038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978" name="fig2.1b.pdf" descr="fig2.1b.pdf"/>
          <p:cNvPicPr>
            <a:picLocks noChangeAspect="1"/>
          </p:cNvPicPr>
          <p:nvPr/>
        </p:nvPicPr>
        <p:blipFill>
          <a:blip r:embed="rId3"/>
          <a:srcRect t="23955"/>
          <a:stretch>
            <a:fillRect/>
          </a:stretch>
        </p:blipFill>
        <p:spPr>
          <a:xfrm>
            <a:off x="152400" y="799877"/>
            <a:ext cx="9182100" cy="2327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Collec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Collections</a:t>
            </a:r>
          </a:p>
        </p:txBody>
      </p:sp>
      <p:sp>
        <p:nvSpPr>
          <p:cNvPr id="981" name="how we group items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we group items</a:t>
            </a:r>
          </a:p>
        </p:txBody>
      </p:sp>
      <p:sp>
        <p:nvSpPr>
          <p:cNvPr id="9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sp>
        <p:nvSpPr>
          <p:cNvPr id="983" name="Text"/>
          <p:cNvSpPr txBox="1"/>
          <p:nvPr/>
        </p:nvSpPr>
        <p:spPr>
          <a:xfrm>
            <a:off x="4810125" y="1752663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sp>
        <p:nvSpPr>
          <p:cNvPr id="984" name="Text"/>
          <p:cNvSpPr txBox="1"/>
          <p:nvPr/>
        </p:nvSpPr>
        <p:spPr>
          <a:xfrm>
            <a:off x="8915400" y="-4190937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sp>
        <p:nvSpPr>
          <p:cNvPr id="985" name="Text"/>
          <p:cNvSpPr txBox="1"/>
          <p:nvPr/>
        </p:nvSpPr>
        <p:spPr>
          <a:xfrm>
            <a:off x="0" y="-190437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Collec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Collections</a:t>
            </a:r>
          </a:p>
        </p:txBody>
      </p:sp>
      <p:sp>
        <p:nvSpPr>
          <p:cNvPr id="988" name="how we group item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we group items</a:t>
            </a:r>
          </a:p>
          <a:p>
            <a:r>
              <a:t>sets</a:t>
            </a:r>
          </a:p>
          <a:p>
            <a:pPr lvl="1"/>
            <a:r>
              <a:t>unique items, unordered</a:t>
            </a:r>
          </a:p>
        </p:txBody>
      </p:sp>
      <p:sp>
        <p:nvSpPr>
          <p:cNvPr id="9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990" name="Text"/>
          <p:cNvSpPr txBox="1"/>
          <p:nvPr/>
        </p:nvSpPr>
        <p:spPr>
          <a:xfrm>
            <a:off x="4810125" y="1752663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991" name="page15image754172528.png" descr="page15image7541725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6551" y="120187"/>
            <a:ext cx="3025750" cy="3645827"/>
          </a:xfrm>
          <a:prstGeom prst="rect">
            <a:avLst/>
          </a:prstGeom>
          <a:ln w="12700">
            <a:miter lim="400000"/>
          </a:ln>
        </p:spPr>
      </p:pic>
      <p:sp>
        <p:nvSpPr>
          <p:cNvPr id="992" name="Text"/>
          <p:cNvSpPr txBox="1"/>
          <p:nvPr/>
        </p:nvSpPr>
        <p:spPr>
          <a:xfrm>
            <a:off x="8915400" y="-4190937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sp>
        <p:nvSpPr>
          <p:cNvPr id="993" name="Text"/>
          <p:cNvSpPr txBox="1"/>
          <p:nvPr/>
        </p:nvSpPr>
        <p:spPr>
          <a:xfrm>
            <a:off x="0" y="-190437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Collec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Collections</a:t>
            </a:r>
          </a:p>
        </p:txBody>
      </p:sp>
      <p:sp>
        <p:nvSpPr>
          <p:cNvPr id="996" name="how we group item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we group items</a:t>
            </a:r>
          </a:p>
          <a:p>
            <a:r>
              <a:t>sets</a:t>
            </a:r>
          </a:p>
          <a:p>
            <a:pPr lvl="1"/>
            <a:r>
              <a:t>unique items, unordered</a:t>
            </a:r>
          </a:p>
          <a:p>
            <a:r>
              <a:t>lists</a:t>
            </a:r>
          </a:p>
          <a:p>
            <a:pPr lvl="1"/>
            <a:r>
              <a:t>ordered, duplicates possible</a:t>
            </a:r>
          </a:p>
        </p:txBody>
      </p:sp>
      <p:sp>
        <p:nvSpPr>
          <p:cNvPr id="9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998" name="Text"/>
          <p:cNvSpPr txBox="1"/>
          <p:nvPr/>
        </p:nvSpPr>
        <p:spPr>
          <a:xfrm>
            <a:off x="4810125" y="1752663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999" name="page15image754172528.png" descr="page15image7541725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6551" y="120187"/>
            <a:ext cx="3025750" cy="3645827"/>
          </a:xfrm>
          <a:prstGeom prst="rect">
            <a:avLst/>
          </a:prstGeom>
          <a:ln w="12700">
            <a:miter lim="400000"/>
          </a:ln>
        </p:spPr>
      </p:pic>
      <p:sp>
        <p:nvSpPr>
          <p:cNvPr id="1000" name="Text"/>
          <p:cNvSpPr txBox="1"/>
          <p:nvPr/>
        </p:nvSpPr>
        <p:spPr>
          <a:xfrm>
            <a:off x="8915400" y="-4190937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sp>
        <p:nvSpPr>
          <p:cNvPr id="1001" name="Text"/>
          <p:cNvSpPr txBox="1"/>
          <p:nvPr/>
        </p:nvSpPr>
        <p:spPr>
          <a:xfrm>
            <a:off x="0" y="-190437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1002" name="page15image754227472.png" descr="page15image75422747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575" y="1981200"/>
            <a:ext cx="4947553" cy="24737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Collec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Collections</a:t>
            </a:r>
          </a:p>
        </p:txBody>
      </p:sp>
      <p:sp>
        <p:nvSpPr>
          <p:cNvPr id="1005" name="how we group item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we group items</a:t>
            </a:r>
          </a:p>
          <a:p>
            <a:r>
              <a:t>sets</a:t>
            </a:r>
          </a:p>
          <a:p>
            <a:pPr lvl="1"/>
            <a:r>
              <a:t>unique items, unordered</a:t>
            </a:r>
          </a:p>
          <a:p>
            <a:r>
              <a:t>lists</a:t>
            </a:r>
          </a:p>
          <a:p>
            <a:pPr lvl="1"/>
            <a:r>
              <a:t>ordered, duplicates possible</a:t>
            </a:r>
          </a:p>
          <a:p>
            <a:r>
              <a:t>clusters</a:t>
            </a:r>
          </a:p>
          <a:p>
            <a:pPr lvl="1"/>
            <a:r>
              <a:t>groups of similar items</a:t>
            </a:r>
          </a:p>
        </p:txBody>
      </p:sp>
      <p:sp>
        <p:nvSpPr>
          <p:cNvPr id="10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1007" name="Text"/>
          <p:cNvSpPr txBox="1"/>
          <p:nvPr/>
        </p:nvSpPr>
        <p:spPr>
          <a:xfrm>
            <a:off x="4810125" y="1752663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1008" name="page15image754172528.png" descr="page15image7541725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6551" y="120187"/>
            <a:ext cx="3025750" cy="3645827"/>
          </a:xfrm>
          <a:prstGeom prst="rect">
            <a:avLst/>
          </a:prstGeom>
          <a:ln w="12700">
            <a:miter lim="400000"/>
          </a:ln>
        </p:spPr>
      </p:pic>
      <p:sp>
        <p:nvSpPr>
          <p:cNvPr id="1009" name="Text"/>
          <p:cNvSpPr txBox="1"/>
          <p:nvPr/>
        </p:nvSpPr>
        <p:spPr>
          <a:xfrm>
            <a:off x="8915400" y="-4190937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1010" name="page15image754227760.png" descr="page15image75422776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258" y="4239224"/>
            <a:ext cx="2641441" cy="2584649"/>
          </a:xfrm>
          <a:prstGeom prst="rect">
            <a:avLst/>
          </a:prstGeom>
          <a:ln w="12700">
            <a:miter lim="400000"/>
          </a:ln>
        </p:spPr>
      </p:pic>
      <p:sp>
        <p:nvSpPr>
          <p:cNvPr id="1011" name="Text"/>
          <p:cNvSpPr txBox="1"/>
          <p:nvPr/>
        </p:nvSpPr>
        <p:spPr>
          <a:xfrm>
            <a:off x="0" y="-190437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pic>
        <p:nvPicPr>
          <p:cNvPr id="1012" name="page15image754227472.png" descr="page15image75422747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2575" y="1981200"/>
            <a:ext cx="4947553" cy="24737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Dataset and data typ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Dataset and data types</a:t>
            </a:r>
          </a:p>
        </p:txBody>
      </p:sp>
      <p:sp>
        <p:nvSpPr>
          <p:cNvPr id="10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  <p:pic>
        <p:nvPicPr>
          <p:cNvPr id="1016" name="fig2.1a.pdf" descr="fig2.1a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3838575"/>
            <a:ext cx="8601075" cy="851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7" name="fig2.1b.pdf" descr="fig2.1b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" y="790575"/>
            <a:ext cx="9182100" cy="306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What does data mea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data mean?</a:t>
            </a:r>
          </a:p>
        </p:txBody>
      </p:sp>
      <p:sp>
        <p:nvSpPr>
          <p:cNvPr id="689" name="14, 2.6, 30, 30, 15, 10000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sz="3200">
                <a:solidFill>
                  <a:schemeClr val="accent5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Rockwell"/>
              </a:rPr>
              <a:t>14, 2.6, 30, 30, 15, 100001</a:t>
            </a:r>
          </a:p>
          <a:p>
            <a:pPr>
              <a:defRPr sz="3200"/>
            </a:pPr>
            <a:r>
              <a:t>What does this sequence of six numbers mean?</a:t>
            </a:r>
          </a:p>
          <a:p>
            <a:pPr lvl="1">
              <a:defRPr sz="2600"/>
            </a:pPr>
            <a:r>
              <a:t>two points far from each other in 3D space?</a:t>
            </a:r>
          </a:p>
        </p:txBody>
      </p:sp>
      <p:sp>
        <p:nvSpPr>
          <p:cNvPr id="6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Attribute typ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Attribute types</a:t>
            </a:r>
          </a:p>
        </p:txBody>
      </p:sp>
      <p:sp>
        <p:nvSpPr>
          <p:cNvPr id="1020" name="which classes of values &amp; measurements?…"/>
          <p:cNvSpPr txBox="1">
            <a:spLocks noGrp="1"/>
          </p:cNvSpPr>
          <p:nvPr>
            <p:ph type="body" sz="half" idx="1"/>
          </p:nvPr>
        </p:nvSpPr>
        <p:spPr>
          <a:xfrm>
            <a:off x="314325" y="828675"/>
            <a:ext cx="5322839" cy="5905352"/>
          </a:xfrm>
          <a:prstGeom prst="rect">
            <a:avLst/>
          </a:prstGeom>
        </p:spPr>
        <p:txBody>
          <a:bodyPr/>
          <a:lstStyle/>
          <a:p>
            <a:r>
              <a:t>which classes of values &amp; measurements?</a:t>
            </a:r>
          </a:p>
          <a:p>
            <a:r>
              <a:t>categorical (nominal)</a:t>
            </a:r>
          </a:p>
          <a:p>
            <a:pPr lvl="1"/>
            <a:r>
              <a:t>compare equality</a:t>
            </a:r>
          </a:p>
          <a:p>
            <a:pPr lvl="1"/>
            <a:r>
              <a:t>no implicit ordering</a:t>
            </a:r>
          </a:p>
          <a:p>
            <a:r>
              <a:t>ordered</a:t>
            </a:r>
          </a:p>
          <a:p>
            <a:pPr lvl="1"/>
            <a:r>
              <a:t>ordinal</a:t>
            </a:r>
          </a:p>
          <a:p>
            <a:pPr lvl="2"/>
            <a:r>
              <a:t>less/greater than defined</a:t>
            </a:r>
          </a:p>
          <a:p>
            <a:pPr lvl="1"/>
            <a:r>
              <a:t>quantitative</a:t>
            </a:r>
          </a:p>
          <a:p>
            <a:pPr lvl="2"/>
            <a:r>
              <a:t>meaningful magnitude</a:t>
            </a:r>
          </a:p>
          <a:p>
            <a:pPr lvl="2"/>
            <a:r>
              <a:t>arithmetic possible</a:t>
            </a:r>
          </a:p>
        </p:txBody>
      </p:sp>
      <p:sp>
        <p:nvSpPr>
          <p:cNvPr id="10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pic>
        <p:nvPicPr>
          <p:cNvPr id="1022" name="fig2.4.pdf" descr="fig2.4.pdf"/>
          <p:cNvPicPr>
            <a:picLocks noChangeAspect="1"/>
          </p:cNvPicPr>
          <p:nvPr/>
        </p:nvPicPr>
        <p:blipFill>
          <a:blip r:embed="rId2"/>
          <a:srcRect l="3289" t="16233" r="1906" b="39788"/>
          <a:stretch>
            <a:fillRect/>
          </a:stretch>
        </p:blipFill>
        <p:spPr>
          <a:xfrm>
            <a:off x="4696267" y="1248668"/>
            <a:ext cx="7954364" cy="23346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Tab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Table</a:t>
            </a:r>
          </a:p>
        </p:txBody>
      </p:sp>
      <p:sp>
        <p:nvSpPr>
          <p:cNvPr id="10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773400" y="8686800"/>
            <a:ext cx="266700" cy="279400"/>
          </a:xfrm>
          <a:prstGeom prst="rect">
            <a:avLst/>
          </a:prstGeom>
          <a:ln w="9525">
            <a:round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219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Gill Sans"/>
              </a:defRPr>
            </a:lvl1pPr>
            <a:lvl2pPr marL="0" marR="0" indent="3429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2pPr>
            <a:lvl3pPr marL="0" marR="0" indent="6858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3pPr>
            <a:lvl4pPr marL="0" marR="0" indent="10287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4pPr>
            <a:lvl5pPr marL="0" marR="0" indent="13716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5pPr>
            <a:lvl6pPr marL="0" marR="0" indent="17145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6pPr>
            <a:lvl7pPr marL="0" marR="0" indent="20574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7pPr>
            <a:lvl8pPr marL="0" marR="0" indent="24003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8pPr>
            <a:lvl9pPr marL="0" marR="0" indent="2743200" algn="ctr" defTabSz="5461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Gill Sans"/>
              </a:defRPr>
            </a:lvl9pPr>
          </a:lstStyle>
          <a:p>
            <a:fld id="{86CB4B4D-7CA3-9044-876B-883B54F8677D}" type="slidenum">
              <a:rPr lang="en-US" smtClean="0"/>
              <a:pPr/>
              <a:t>41</a:t>
            </a:fld>
            <a:endParaRPr/>
          </a:p>
        </p:txBody>
      </p:sp>
      <p:pic>
        <p:nvPicPr>
          <p:cNvPr id="1026" name="page1image779998800.png" descr="page1image7799988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-50007"/>
            <a:ext cx="9277350" cy="69580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  <p:pic>
        <p:nvPicPr>
          <p:cNvPr id="1029" name="page47image823935104.png" descr="page47image8239351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550" y="-142875"/>
            <a:ext cx="9753600" cy="7315200"/>
          </a:xfrm>
          <a:prstGeom prst="rect">
            <a:avLst/>
          </a:prstGeom>
          <a:ln w="12700">
            <a:miter lim="400000"/>
          </a:ln>
        </p:spPr>
      </p:pic>
      <p:sp>
        <p:nvSpPr>
          <p:cNvPr id="1030" name="Text"/>
          <p:cNvSpPr txBox="1"/>
          <p:nvPr/>
        </p:nvSpPr>
        <p:spPr>
          <a:xfrm>
            <a:off x="2495550" y="-333312"/>
            <a:ext cx="105798" cy="380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n w="0" cap="flat">
                  <a:solidFill>
                    <a:srgbClr val="0000EE"/>
                  </a:solidFill>
                  <a:prstDash val="solid"/>
                  <a:miter lim="400000"/>
                </a:ln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r>
              <a:rPr sz="900"/>
              <a:t> </a:t>
            </a:r>
          </a:p>
        </p:txBody>
      </p:sp>
      <p:sp>
        <p:nvSpPr>
          <p:cNvPr id="1031" name="categorical…"/>
          <p:cNvSpPr txBox="1"/>
          <p:nvPr/>
        </p:nvSpPr>
        <p:spPr>
          <a:xfrm>
            <a:off x="-27469" y="1135804"/>
            <a:ext cx="952120" cy="700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>
              <a:defRPr b="1">
                <a:solidFill>
                  <a:schemeClr val="accent2"/>
                </a:solidFill>
              </a:defRPr>
            </a:pPr>
            <a:r>
              <a:rPr sz="1350"/>
              <a:t>categorical</a:t>
            </a:r>
          </a:p>
          <a:p>
            <a:pPr algn="l">
              <a:defRPr b="1">
                <a:solidFill>
                  <a:schemeClr val="accent1"/>
                </a:solidFill>
              </a:defRPr>
            </a:pPr>
            <a:r>
              <a:rPr sz="1350"/>
              <a:t>ordinal</a:t>
            </a:r>
          </a:p>
          <a:p>
            <a:pPr algn="l">
              <a:defRPr b="1">
                <a:solidFill>
                  <a:schemeClr val="accent5"/>
                </a:solidFill>
              </a:defRPr>
            </a:pPr>
            <a:r>
              <a:rPr sz="1350"/>
              <a:t>quantitative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Other data concer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Other data concerns</a:t>
            </a:r>
          </a:p>
        </p:txBody>
      </p:sp>
      <p:sp>
        <p:nvSpPr>
          <p:cNvPr id="10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  <p:pic>
        <p:nvPicPr>
          <p:cNvPr id="1035" name="fig2.4.pdf" descr="fig2.4.pdf"/>
          <p:cNvPicPr>
            <a:picLocks noChangeAspect="1"/>
          </p:cNvPicPr>
          <p:nvPr/>
        </p:nvPicPr>
        <p:blipFill>
          <a:blip r:embed="rId2"/>
          <a:srcRect l="3289" t="16233" r="1906" b="1623"/>
          <a:stretch>
            <a:fillRect/>
          </a:stretch>
        </p:blipFill>
        <p:spPr>
          <a:xfrm>
            <a:off x="181417" y="816277"/>
            <a:ext cx="7954364" cy="43606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6" name="fig2.1d.pdf" descr="fig2.1d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125" y="3469094"/>
            <a:ext cx="5152443" cy="15669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Data abstraction: Three oper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abstraction: Three operations</a:t>
            </a:r>
          </a:p>
        </p:txBody>
      </p:sp>
      <p:sp>
        <p:nvSpPr>
          <p:cNvPr id="1039" name="translate from domain-specific language to generic visualization languag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translate from domain-specific language to generic visualization language</a:t>
            </a:r>
          </a:p>
          <a:p>
            <a:endParaRPr/>
          </a:p>
          <a:p>
            <a:r>
              <a:t>identify dataset type(s), attribute types</a:t>
            </a:r>
          </a:p>
          <a:p>
            <a:r>
              <a:t>identify cardinality</a:t>
            </a:r>
          </a:p>
          <a:p>
            <a:pPr lvl="1"/>
            <a:r>
              <a:t>how many items in the dataset?</a:t>
            </a:r>
          </a:p>
          <a:p>
            <a:pPr lvl="1"/>
            <a:r>
              <a:t>what is cardinality of each attribute?</a:t>
            </a:r>
          </a:p>
          <a:p>
            <a:pPr lvl="2"/>
            <a:r>
              <a:t>number of levels for categorical data</a:t>
            </a:r>
          </a:p>
          <a:p>
            <a:pPr lvl="2"/>
            <a:r>
              <a:t>range for quantitative data</a:t>
            </a:r>
          </a:p>
          <a:p>
            <a:pPr lvl="2"/>
            <a:endParaRPr/>
          </a:p>
          <a:p>
            <a:r>
              <a:t>consider whether to transform data</a:t>
            </a:r>
          </a:p>
          <a:p>
            <a:pPr lvl="1"/>
            <a:r>
              <a:t>guided by understanding of task</a:t>
            </a:r>
          </a:p>
        </p:txBody>
      </p:sp>
      <p:sp>
        <p:nvSpPr>
          <p:cNvPr id="10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Data vs conceptual mode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vs conceptual models</a:t>
            </a:r>
          </a:p>
        </p:txBody>
      </p:sp>
      <p:sp>
        <p:nvSpPr>
          <p:cNvPr id="1043" name="data model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model</a:t>
            </a:r>
          </a:p>
          <a:p>
            <a:pPr lvl="1"/>
            <a:r>
              <a:t>mathematical abstraction</a:t>
            </a:r>
          </a:p>
          <a:p>
            <a:pPr lvl="2"/>
            <a:r>
              <a:t>sets with operations, eg floats with * / - +</a:t>
            </a:r>
          </a:p>
          <a:p>
            <a:pPr lvl="2"/>
            <a:r>
              <a:t>variable data types in programming languages</a:t>
            </a:r>
          </a:p>
          <a:p>
            <a:r>
              <a:t>conceptual model</a:t>
            </a:r>
          </a:p>
          <a:p>
            <a:pPr lvl="1"/>
            <a:r>
              <a:t>mental construction (semantics)</a:t>
            </a:r>
          </a:p>
          <a:p>
            <a:pPr lvl="1"/>
            <a:r>
              <a:t>supports reasoning</a:t>
            </a:r>
          </a:p>
          <a:p>
            <a:pPr lvl="1"/>
            <a:r>
              <a:t>typically based on understanding of tasks [stay tuned!]</a:t>
            </a:r>
          </a:p>
          <a:p>
            <a:pPr lvl="1"/>
            <a:endParaRPr/>
          </a:p>
          <a:p>
            <a:r>
              <a:t>data abstraction process relies on conceptual model</a:t>
            </a:r>
          </a:p>
          <a:p>
            <a:pPr lvl="1"/>
            <a:r>
              <a:t>for transforming data if needed </a:t>
            </a:r>
          </a:p>
        </p:txBody>
      </p:sp>
      <p:sp>
        <p:nvSpPr>
          <p:cNvPr id="10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45</a:t>
            </a:fld>
            <a:endParaRPr/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Data vs conceptual model, exa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vs conceptual model, example</a:t>
            </a:r>
          </a:p>
        </p:txBody>
      </p:sp>
      <p:sp>
        <p:nvSpPr>
          <p:cNvPr id="10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Data vs conceptual model, exa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vs conceptual model, example</a:t>
            </a:r>
          </a:p>
        </p:txBody>
      </p:sp>
      <p:sp>
        <p:nvSpPr>
          <p:cNvPr id="1050" name="data model: floa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t>data model: floats</a:t>
            </a:r>
          </a:p>
          <a:p>
            <a:pPr lvl="1"/>
            <a:r>
              <a:t>32.52, 54.06, -14.35, ...</a:t>
            </a:r>
          </a:p>
        </p:txBody>
      </p:sp>
      <p:sp>
        <p:nvSpPr>
          <p:cNvPr id="10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Data vs conceptual model, exa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vs conceptual model, example</a:t>
            </a:r>
          </a:p>
        </p:txBody>
      </p:sp>
      <p:sp>
        <p:nvSpPr>
          <p:cNvPr id="1054" name="data model: floa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t>data model: floats</a:t>
            </a:r>
          </a:p>
          <a:p>
            <a:pPr lvl="1"/>
            <a:r>
              <a:t>32.52, 54.06, -14.35, ...</a:t>
            </a:r>
          </a:p>
          <a:p>
            <a:r>
              <a:t>conceptual model</a:t>
            </a:r>
          </a:p>
          <a:p>
            <a:pPr lvl="1"/>
            <a:r>
              <a:t>temperature</a:t>
            </a:r>
          </a:p>
        </p:txBody>
      </p:sp>
      <p:sp>
        <p:nvSpPr>
          <p:cNvPr id="10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Data vs conceptual model, exa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vs conceptual model, example</a:t>
            </a:r>
          </a:p>
        </p:txBody>
      </p:sp>
      <p:sp>
        <p:nvSpPr>
          <p:cNvPr id="1058" name="data model: floa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t>data model: floats</a:t>
            </a:r>
          </a:p>
          <a:p>
            <a:pPr lvl="1"/>
            <a:r>
              <a:t>32.52, 54.06, -14.35, ...</a:t>
            </a:r>
          </a:p>
          <a:p>
            <a:r>
              <a:t>conceptual model</a:t>
            </a:r>
          </a:p>
          <a:p>
            <a:pPr lvl="1"/>
            <a:r>
              <a:t>temperature</a:t>
            </a:r>
          </a:p>
          <a:p>
            <a:r>
              <a:t>multiple possible data abstractions</a:t>
            </a:r>
          </a:p>
        </p:txBody>
      </p:sp>
      <p:sp>
        <p:nvSpPr>
          <p:cNvPr id="10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49</a:t>
            </a:fld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What does data mea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data mean?</a:t>
            </a:r>
          </a:p>
        </p:txBody>
      </p:sp>
      <p:sp>
        <p:nvSpPr>
          <p:cNvPr id="693" name="14, 2.6, 30, 30, 15, 10000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sz="3200">
                <a:solidFill>
                  <a:schemeClr val="accent5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Rockwell"/>
              </a:rPr>
              <a:t>14, 2.6, 30, 30, 15, 100001</a:t>
            </a:r>
          </a:p>
          <a:p>
            <a:pPr>
              <a:defRPr sz="3200"/>
            </a:pPr>
            <a:r>
              <a:t>What does this sequence of six numbers mean?</a:t>
            </a:r>
          </a:p>
          <a:p>
            <a:pPr lvl="1">
              <a:defRPr sz="2600"/>
            </a:pPr>
            <a:r>
              <a:t>two points far from each other in 3D space?</a:t>
            </a:r>
          </a:p>
          <a:p>
            <a:pPr lvl="1">
              <a:defRPr sz="2600"/>
            </a:pPr>
            <a:r>
              <a:t>two points close to each other in 2D space, with 15 links between them, and a weight of 100001 for the link?</a:t>
            </a:r>
          </a:p>
        </p:txBody>
      </p:sp>
      <p:sp>
        <p:nvSpPr>
          <p:cNvPr id="6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Data vs conceptual model, exa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vs conceptual model, example</a:t>
            </a:r>
          </a:p>
        </p:txBody>
      </p:sp>
      <p:sp>
        <p:nvSpPr>
          <p:cNvPr id="1062" name="data model: floa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t>data model: floats</a:t>
            </a:r>
          </a:p>
          <a:p>
            <a:pPr lvl="1"/>
            <a:r>
              <a:t>32.52, 54.06, -14.35, ...</a:t>
            </a:r>
          </a:p>
          <a:p>
            <a:r>
              <a:t>conceptual model</a:t>
            </a:r>
          </a:p>
          <a:p>
            <a:pPr lvl="1"/>
            <a:r>
              <a:t>temperature</a:t>
            </a:r>
          </a:p>
          <a:p>
            <a:r>
              <a:t>multiple possible data abstractions</a:t>
            </a:r>
          </a:p>
          <a:p>
            <a:pPr lvl="1"/>
            <a:r>
              <a:t>continuous to 2 significant figures: quantitative</a:t>
            </a:r>
          </a:p>
          <a:p>
            <a:pPr lvl="2"/>
            <a:r>
              <a:t>task: forecasting the weather</a:t>
            </a:r>
          </a:p>
        </p:txBody>
      </p:sp>
      <p:sp>
        <p:nvSpPr>
          <p:cNvPr id="10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50</a:t>
            </a:fld>
            <a:endParaRPr/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Data vs conceptual model, exa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vs conceptual model, example</a:t>
            </a:r>
          </a:p>
        </p:txBody>
      </p:sp>
      <p:sp>
        <p:nvSpPr>
          <p:cNvPr id="1066" name="data model: floa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t>data model: floats</a:t>
            </a:r>
          </a:p>
          <a:p>
            <a:pPr lvl="1"/>
            <a:r>
              <a:t>32.52, 54.06, -14.35, ...</a:t>
            </a:r>
          </a:p>
          <a:p>
            <a:r>
              <a:t>conceptual model</a:t>
            </a:r>
          </a:p>
          <a:p>
            <a:pPr lvl="1"/>
            <a:r>
              <a:t>temperature</a:t>
            </a:r>
          </a:p>
          <a:p>
            <a:r>
              <a:t>multiple possible data abstractions</a:t>
            </a:r>
          </a:p>
          <a:p>
            <a:pPr lvl="1"/>
            <a:r>
              <a:t>continuous to 2 significant figures: quantitative</a:t>
            </a:r>
          </a:p>
          <a:p>
            <a:pPr lvl="2"/>
            <a:r>
              <a:t>task: forecasting the weather</a:t>
            </a:r>
          </a:p>
          <a:p>
            <a:pPr lvl="1"/>
            <a:r>
              <a:t>hot, warm, cold: ordinal</a:t>
            </a:r>
          </a:p>
          <a:p>
            <a:pPr lvl="2"/>
            <a:r>
              <a:t>task: deciding if bath water is ready</a:t>
            </a:r>
          </a:p>
        </p:txBody>
      </p:sp>
      <p:sp>
        <p:nvSpPr>
          <p:cNvPr id="10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Data vs conceptual model, exa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Data vs conceptual model, example</a:t>
            </a:r>
          </a:p>
        </p:txBody>
      </p:sp>
      <p:sp>
        <p:nvSpPr>
          <p:cNvPr id="1070" name="data model: float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t>data model: floats</a:t>
            </a:r>
          </a:p>
          <a:p>
            <a:pPr lvl="1"/>
            <a:r>
              <a:t>32.52, 54.06, -14.35, ...</a:t>
            </a:r>
          </a:p>
          <a:p>
            <a:r>
              <a:t>conceptual model</a:t>
            </a:r>
          </a:p>
          <a:p>
            <a:pPr lvl="1"/>
            <a:r>
              <a:t>temperature</a:t>
            </a:r>
          </a:p>
          <a:p>
            <a:r>
              <a:t>multiple possible data abstractions</a:t>
            </a:r>
          </a:p>
          <a:p>
            <a:pPr lvl="1"/>
            <a:r>
              <a:t>continuous to 2 significant figures: quantitative</a:t>
            </a:r>
          </a:p>
          <a:p>
            <a:pPr lvl="2"/>
            <a:r>
              <a:t>task: forecasting the weather</a:t>
            </a:r>
          </a:p>
          <a:p>
            <a:pPr lvl="1"/>
            <a:r>
              <a:t>hot, warm, cold: ordinal</a:t>
            </a:r>
          </a:p>
          <a:p>
            <a:pPr lvl="2"/>
            <a:r>
              <a:t>task: deciding if bath water is ready</a:t>
            </a:r>
          </a:p>
          <a:p>
            <a:pPr lvl="1"/>
            <a:r>
              <a:t>above freezing, below freezing: categorical</a:t>
            </a:r>
          </a:p>
          <a:p>
            <a:pPr lvl="2"/>
            <a:r>
              <a:t>task: decide if I should leave the house today</a:t>
            </a:r>
          </a:p>
        </p:txBody>
      </p:sp>
      <p:sp>
        <p:nvSpPr>
          <p:cNvPr id="10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Derived attribu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Derived attributes</a:t>
            </a:r>
          </a:p>
        </p:txBody>
      </p:sp>
      <p:sp>
        <p:nvSpPr>
          <p:cNvPr id="1074" name="derived attribute: compute from original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derived attribute: compute from originals</a:t>
            </a:r>
          </a:p>
          <a:p>
            <a:pPr lvl="1"/>
            <a:r>
              <a:t>simple change of type</a:t>
            </a:r>
          </a:p>
          <a:p>
            <a:pPr lvl="1"/>
            <a:r>
              <a:t>acquire additional data</a:t>
            </a:r>
          </a:p>
          <a:p>
            <a:pPr lvl="1"/>
            <a:r>
              <a:t>complex transformation</a:t>
            </a:r>
          </a:p>
        </p:txBody>
      </p:sp>
      <p:sp>
        <p:nvSpPr>
          <p:cNvPr id="10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53</a:t>
            </a:fld>
            <a:endParaRPr/>
          </a:p>
        </p:txBody>
      </p:sp>
      <p:grpSp>
        <p:nvGrpSpPr>
          <p:cNvPr id="1078" name="Group"/>
          <p:cNvGrpSpPr/>
          <p:nvPr/>
        </p:nvGrpSpPr>
        <p:grpSpPr>
          <a:xfrm>
            <a:off x="552450" y="3181351"/>
            <a:ext cx="10277475" cy="3492500"/>
            <a:chOff x="0" y="0"/>
            <a:chExt cx="13703300" cy="4656666"/>
          </a:xfrm>
        </p:grpSpPr>
        <p:pic>
          <p:nvPicPr>
            <p:cNvPr id="1076" name="fig3.5a.pdf" descr="fig3.5a.pdf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06400"/>
              <a:ext cx="6350000" cy="41115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77" name="fig3.5b.pdf" descr="fig3.5b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18300" y="0"/>
              <a:ext cx="6985000" cy="465666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Analysis example: Derive one attribu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Analysis example: Derive one attribute</a:t>
            </a:r>
          </a:p>
        </p:txBody>
      </p:sp>
      <p:sp>
        <p:nvSpPr>
          <p:cNvPr id="10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54</a:t>
            </a:fld>
            <a:endParaRPr/>
          </a:p>
        </p:txBody>
      </p:sp>
      <p:sp>
        <p:nvSpPr>
          <p:cNvPr id="1082" name="[Using Strahler numbers for real time visual exploration of huge graphs. Auber. Proc. Intl. Conf. Computer Vision and Graphics, pp. 56–69, 2002.]"/>
          <p:cNvSpPr txBox="1"/>
          <p:nvPr/>
        </p:nvSpPr>
        <p:spPr>
          <a:xfrm>
            <a:off x="809625" y="2421620"/>
            <a:ext cx="5581650" cy="427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8575" tIns="28575" rIns="28575" bIns="28575">
            <a:spAutoFit/>
          </a:bodyPr>
          <a:lstStyle>
            <a:lvl1pPr algn="l" defTabSz="1219200">
              <a:defRPr sz="1600" i="1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1200"/>
              <a:t>[Using Strahler numbers for real time visual exploration of huge graphs. Auber. Proc. Intl. Conf. Computer Vision and Graphics, pp. 56–69, 2002.]</a:t>
            </a:r>
          </a:p>
        </p:txBody>
      </p:sp>
      <p:grpSp>
        <p:nvGrpSpPr>
          <p:cNvPr id="1085" name="Group"/>
          <p:cNvGrpSpPr/>
          <p:nvPr/>
        </p:nvGrpSpPr>
        <p:grpSpPr>
          <a:xfrm>
            <a:off x="6337027" y="771825"/>
            <a:ext cx="5109558" cy="2246875"/>
            <a:chOff x="0" y="0"/>
            <a:chExt cx="6812743" cy="2995831"/>
          </a:xfrm>
        </p:grpSpPr>
        <p:pic>
          <p:nvPicPr>
            <p:cNvPr id="1083" name="strahler-all.png" descr="strahler-all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44382"/>
              <a:ext cx="3360469" cy="29514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84" name="strahler-subset.png" descr="strahler-subset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17328" y="0"/>
              <a:ext cx="3295416" cy="25197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86" name="Strahler number…"/>
          <p:cNvSpPr txBox="1">
            <a:spLocks noGrp="1"/>
          </p:cNvSpPr>
          <p:nvPr>
            <p:ph type="body" sz="quarter" idx="1"/>
          </p:nvPr>
        </p:nvSpPr>
        <p:spPr>
          <a:xfrm>
            <a:off x="257175" y="755229"/>
            <a:ext cx="5924550" cy="2057401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defRPr sz="3400"/>
            </a:pPr>
            <a:r>
              <a:t>Strahler number</a:t>
            </a:r>
          </a:p>
          <a:p>
            <a:pPr lvl="1">
              <a:defRPr sz="2800"/>
            </a:pPr>
            <a:r>
              <a:t>centrality metric for trees/networks</a:t>
            </a:r>
          </a:p>
          <a:p>
            <a:pPr lvl="1">
              <a:defRPr sz="2800"/>
            </a:pPr>
            <a:r>
              <a:t>derived quantitative attribute</a:t>
            </a:r>
          </a:p>
          <a:p>
            <a:pPr lvl="1">
              <a:defRPr sz="2800"/>
            </a:pPr>
            <a:r>
              <a:t>draw top 5K of 500K for good skeleton</a:t>
            </a:r>
          </a:p>
        </p:txBody>
      </p:sp>
      <p:pic>
        <p:nvPicPr>
          <p:cNvPr id="1087" name="fig3.11.pdf" descr="fig3.11.pdf"/>
          <p:cNvPicPr>
            <a:picLocks noChangeAspect="1"/>
          </p:cNvPicPr>
          <p:nvPr/>
        </p:nvPicPr>
        <p:blipFill>
          <a:blip r:embed="rId4"/>
          <a:srcRect b="256"/>
          <a:stretch>
            <a:fillRect/>
          </a:stretch>
        </p:blipFill>
        <p:spPr>
          <a:xfrm>
            <a:off x="88413" y="3134290"/>
            <a:ext cx="9303139" cy="33968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9" name="fig2.1.pdf" descr="fig2.1.pdf"/>
          <p:cNvPicPr>
            <a:picLocks noChangeAspect="1"/>
          </p:cNvPicPr>
          <p:nvPr/>
        </p:nvPicPr>
        <p:blipFill>
          <a:blip r:embed="rId2"/>
          <a:srcRect b="15795"/>
          <a:stretch>
            <a:fillRect/>
          </a:stretch>
        </p:blipFill>
        <p:spPr>
          <a:xfrm>
            <a:off x="3217108" y="6831"/>
            <a:ext cx="6753827" cy="6784495"/>
          </a:xfrm>
          <a:prstGeom prst="rect">
            <a:avLst/>
          </a:prstGeom>
          <a:ln w="12700">
            <a:miter lim="400000"/>
          </a:ln>
        </p:spPr>
      </p:pic>
      <p:sp>
        <p:nvSpPr>
          <p:cNvPr id="10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55</a:t>
            </a:fld>
            <a:endParaRPr/>
          </a:p>
        </p:txBody>
      </p:sp>
      <p:pic>
        <p:nvPicPr>
          <p:cNvPr id="1091" name="fig2.1.pdf" descr="fig2.1.pdf"/>
          <p:cNvPicPr>
            <a:picLocks noChangeAspect="1"/>
          </p:cNvPicPr>
          <p:nvPr/>
        </p:nvPicPr>
        <p:blipFill>
          <a:blip r:embed="rId3"/>
          <a:srcRect l="79577" t="85878"/>
          <a:stretch>
            <a:fillRect/>
          </a:stretch>
        </p:blipFill>
        <p:spPr>
          <a:xfrm>
            <a:off x="-180975" y="482254"/>
            <a:ext cx="3123331" cy="25964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092" name="fig2.1.pdf" descr="fig2.1.pdf"/>
          <p:cNvPicPr>
            <a:picLocks noChangeAspect="1"/>
          </p:cNvPicPr>
          <p:nvPr/>
        </p:nvPicPr>
        <p:blipFill>
          <a:blip r:embed="rId3"/>
          <a:srcRect t="87319" r="51604"/>
          <a:stretch>
            <a:fillRect/>
          </a:stretch>
        </p:blipFill>
        <p:spPr>
          <a:xfrm>
            <a:off x="6173152" y="5838825"/>
            <a:ext cx="3032915" cy="9554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What does data mea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data mean?</a:t>
            </a:r>
          </a:p>
        </p:txBody>
      </p:sp>
      <p:sp>
        <p:nvSpPr>
          <p:cNvPr id="697" name="14, 2.6, 30, 30, 15, 10000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sz="3200">
                <a:solidFill>
                  <a:schemeClr val="accent5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Rockwell"/>
              </a:rPr>
              <a:t>14, 2.6, 30, 30, 15, 100001</a:t>
            </a:r>
          </a:p>
          <a:p>
            <a:pPr>
              <a:defRPr sz="3200"/>
            </a:pPr>
            <a:r>
              <a:t>What does this sequence of six numbers mean?</a:t>
            </a:r>
          </a:p>
          <a:p>
            <a:pPr lvl="1">
              <a:defRPr sz="2600"/>
            </a:pPr>
            <a:r>
              <a:t>two points far from each other in 3D space?</a:t>
            </a:r>
          </a:p>
          <a:p>
            <a:pPr lvl="1">
              <a:defRPr sz="2600"/>
            </a:pPr>
            <a:r>
              <a:t>two points close to each other in 2D space, with 15 links between them, and a weight of 100001 for the link?</a:t>
            </a:r>
          </a:p>
          <a:p>
            <a:pPr lvl="1">
              <a:defRPr sz="2600"/>
            </a:pPr>
            <a:r>
              <a:t>something else??</a:t>
            </a:r>
          </a:p>
        </p:txBody>
      </p:sp>
      <p:sp>
        <p:nvSpPr>
          <p:cNvPr id="6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What does data mea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data mean?</a:t>
            </a:r>
          </a:p>
        </p:txBody>
      </p:sp>
      <p:sp>
        <p:nvSpPr>
          <p:cNvPr id="701" name="14, 2.6, 30, 30, 15, 10000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sz="3200">
                <a:solidFill>
                  <a:schemeClr val="accent5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Rockwell"/>
              </a:rPr>
              <a:t>14, 2.6, 30, 30, 15, 100001</a:t>
            </a:r>
          </a:p>
          <a:p>
            <a:pPr>
              <a:defRPr sz="3200"/>
            </a:pPr>
            <a:r>
              <a:t>What does this sequence of six numbers mean?</a:t>
            </a:r>
          </a:p>
          <a:p>
            <a:pPr lvl="1">
              <a:defRPr sz="2600"/>
            </a:pPr>
            <a:r>
              <a:t>two points far from each other in 3D space?</a:t>
            </a:r>
          </a:p>
          <a:p>
            <a:pPr lvl="1">
              <a:defRPr sz="2600"/>
            </a:pPr>
            <a:r>
              <a:t>two points close to each other in 2D space, with 15 links between them, and a weight of 100001 for the link?</a:t>
            </a:r>
          </a:p>
          <a:p>
            <a:pPr lvl="1">
              <a:defRPr sz="2600"/>
            </a:pPr>
            <a:r>
              <a:t>something else??</a:t>
            </a:r>
          </a:p>
          <a:p>
            <a:pPr marL="0" indent="0">
              <a:buNone/>
              <a:defRPr sz="3200">
                <a:solidFill>
                  <a:schemeClr val="accent5"/>
                </a:solidFill>
                <a:latin typeface="+mn-lt"/>
                <a:ea typeface="+mn-ea"/>
                <a:cs typeface="+mn-cs"/>
                <a:sym typeface="Rockwell"/>
              </a:defRPr>
            </a:pPr>
            <a:r>
              <a:t>Basil, 7, S, Pear</a:t>
            </a:r>
          </a:p>
        </p:txBody>
      </p:sp>
      <p:sp>
        <p:nvSpPr>
          <p:cNvPr id="7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What does data mea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data mean?</a:t>
            </a:r>
          </a:p>
        </p:txBody>
      </p:sp>
      <p:sp>
        <p:nvSpPr>
          <p:cNvPr id="705" name="14, 2.6, 30, 30, 15, 10000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sz="3200">
                <a:solidFill>
                  <a:schemeClr val="accent5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Rockwell"/>
              </a:rPr>
              <a:t>14, 2.6, 30, 30, 15, 100001</a:t>
            </a:r>
          </a:p>
          <a:p>
            <a:pPr>
              <a:defRPr sz="3200"/>
            </a:pPr>
            <a:r>
              <a:t>What does this sequence of six numbers mean?</a:t>
            </a:r>
          </a:p>
          <a:p>
            <a:pPr lvl="1">
              <a:defRPr sz="2600"/>
            </a:pPr>
            <a:r>
              <a:t>two points far from each other in 3D space?</a:t>
            </a:r>
          </a:p>
          <a:p>
            <a:pPr lvl="1">
              <a:defRPr sz="2600"/>
            </a:pPr>
            <a:r>
              <a:t>two points close to each other in 2D space, with 15 links between them, and a weight of 100001 for the link?</a:t>
            </a:r>
          </a:p>
          <a:p>
            <a:pPr lvl="1">
              <a:defRPr sz="2600"/>
            </a:pPr>
            <a:r>
              <a:t>something else??</a:t>
            </a:r>
          </a:p>
          <a:p>
            <a:pPr marL="0" indent="0">
              <a:buNone/>
              <a:defRPr sz="3200">
                <a:solidFill>
                  <a:schemeClr val="accent5"/>
                </a:solidFill>
                <a:latin typeface="+mn-lt"/>
                <a:ea typeface="+mn-ea"/>
                <a:cs typeface="+mn-cs"/>
                <a:sym typeface="Rockwell"/>
              </a:defRPr>
            </a:pPr>
            <a:r>
              <a:t>Basil, 7, S, Pear</a:t>
            </a:r>
          </a:p>
          <a:p>
            <a:pPr>
              <a:defRPr sz="3200"/>
            </a:pPr>
            <a:r>
              <a:t>What about this data?</a:t>
            </a:r>
          </a:p>
        </p:txBody>
      </p:sp>
      <p:sp>
        <p:nvSpPr>
          <p:cNvPr id="7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What does data mea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does data mean?</a:t>
            </a:r>
          </a:p>
        </p:txBody>
      </p:sp>
      <p:sp>
        <p:nvSpPr>
          <p:cNvPr id="709" name="14, 2.6, 30, 30, 15, 10000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  <a:defRPr sz="3200">
                <a:solidFill>
                  <a:schemeClr val="accent5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Rockwell"/>
              </a:rPr>
              <a:t>14, 2.6, 30, 30, 15, 100001</a:t>
            </a:r>
          </a:p>
          <a:p>
            <a:pPr>
              <a:defRPr sz="3200"/>
            </a:pPr>
            <a:r>
              <a:t>What does this sequence of six numbers mean?</a:t>
            </a:r>
          </a:p>
          <a:p>
            <a:pPr lvl="1">
              <a:defRPr sz="2600"/>
            </a:pPr>
            <a:r>
              <a:t>two points far from each other in 3D space?</a:t>
            </a:r>
          </a:p>
          <a:p>
            <a:pPr lvl="1">
              <a:defRPr sz="2600"/>
            </a:pPr>
            <a:r>
              <a:t>two points close to each other in 2D space, with 15 links between them, and a weight of 100001 for the link?</a:t>
            </a:r>
          </a:p>
          <a:p>
            <a:pPr lvl="1">
              <a:defRPr sz="2600"/>
            </a:pPr>
            <a:r>
              <a:t>something else??</a:t>
            </a:r>
          </a:p>
          <a:p>
            <a:pPr marL="0" indent="0">
              <a:buNone/>
              <a:defRPr sz="3200">
                <a:solidFill>
                  <a:schemeClr val="accent5"/>
                </a:solidFill>
                <a:latin typeface="+mn-lt"/>
                <a:ea typeface="+mn-ea"/>
                <a:cs typeface="+mn-cs"/>
                <a:sym typeface="Rockwell"/>
              </a:defRPr>
            </a:pPr>
            <a:r>
              <a:t>Basil, 7, S, Pear</a:t>
            </a:r>
          </a:p>
          <a:p>
            <a:pPr>
              <a:defRPr sz="3200"/>
            </a:pPr>
            <a:r>
              <a:t>What about this data?</a:t>
            </a:r>
          </a:p>
          <a:p>
            <a:pPr lvl="1">
              <a:defRPr sz="2600"/>
            </a:pPr>
            <a:r>
              <a:t>food shipment of produce (basil &amp; pear) arrived in satisfactory condition on 7th day of month</a:t>
            </a:r>
          </a:p>
        </p:txBody>
      </p:sp>
      <p:sp>
        <p:nvSpPr>
          <p:cNvPr id="7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1830</Words>
  <Application>Microsoft Macintosh PowerPoint</Application>
  <PresentationFormat>Widescreen</PresentationFormat>
  <Paragraphs>386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Arial</vt:lpstr>
      <vt:lpstr>Calibri</vt:lpstr>
      <vt:lpstr>Calibri Light</vt:lpstr>
      <vt:lpstr>Gill Sans Light</vt:lpstr>
      <vt:lpstr>Office Theme</vt:lpstr>
      <vt:lpstr>Visualization Analysis &amp; Design  Data Abstraction (Ch 2)</vt:lpstr>
      <vt:lpstr>What does data mean?</vt:lpstr>
      <vt:lpstr>What does data mean?</vt:lpstr>
      <vt:lpstr>What does data mean?</vt:lpstr>
      <vt:lpstr>What does data mean?</vt:lpstr>
      <vt:lpstr>What does data mean?</vt:lpstr>
      <vt:lpstr>What does data mean?</vt:lpstr>
      <vt:lpstr>What does data mean?</vt:lpstr>
      <vt:lpstr>What does data mean?</vt:lpstr>
      <vt:lpstr>What does data mean?</vt:lpstr>
      <vt:lpstr>What does data mean?</vt:lpstr>
      <vt:lpstr>Now what?</vt:lpstr>
      <vt:lpstr>Now what?</vt:lpstr>
      <vt:lpstr>Now what?</vt:lpstr>
      <vt:lpstr>Items &amp; Attributes</vt:lpstr>
      <vt:lpstr>Items &amp; Attributes</vt:lpstr>
      <vt:lpstr>Items &amp; Attributes</vt:lpstr>
      <vt:lpstr>Items &amp; Attributes</vt:lpstr>
      <vt:lpstr>Other data types</vt:lpstr>
      <vt:lpstr>Dataset types</vt:lpstr>
      <vt:lpstr>Dataset types</vt:lpstr>
      <vt:lpstr>Table</vt:lpstr>
      <vt:lpstr>Table</vt:lpstr>
      <vt:lpstr>Table</vt:lpstr>
      <vt:lpstr>Table</vt:lpstr>
      <vt:lpstr>Dataset types</vt:lpstr>
      <vt:lpstr>Dataset types</vt:lpstr>
      <vt:lpstr>Dataset types</vt:lpstr>
      <vt:lpstr>Spatial fields</vt:lpstr>
      <vt:lpstr>Spatial fields</vt:lpstr>
      <vt:lpstr>Spatial fields</vt:lpstr>
      <vt:lpstr>Dataset types</vt:lpstr>
      <vt:lpstr>Geometry</vt:lpstr>
      <vt:lpstr>Dataset types</vt:lpstr>
      <vt:lpstr>Collections</vt:lpstr>
      <vt:lpstr>Collections</vt:lpstr>
      <vt:lpstr>Collections</vt:lpstr>
      <vt:lpstr>Collections</vt:lpstr>
      <vt:lpstr>Dataset and data types</vt:lpstr>
      <vt:lpstr>Attribute types</vt:lpstr>
      <vt:lpstr>Table</vt:lpstr>
      <vt:lpstr>PowerPoint Presentation</vt:lpstr>
      <vt:lpstr>Other data concerns</vt:lpstr>
      <vt:lpstr>Data abstraction: Three operations</vt:lpstr>
      <vt:lpstr>Data vs conceptual models</vt:lpstr>
      <vt:lpstr>Data vs conceptual model, example</vt:lpstr>
      <vt:lpstr>Data vs conceptual model, example</vt:lpstr>
      <vt:lpstr>Data vs conceptual model, example</vt:lpstr>
      <vt:lpstr>Data vs conceptual model, example</vt:lpstr>
      <vt:lpstr>Data vs conceptual model, example</vt:lpstr>
      <vt:lpstr>Data vs conceptual model, example</vt:lpstr>
      <vt:lpstr>Data vs conceptual model, example</vt:lpstr>
      <vt:lpstr>Derived attributes</vt:lpstr>
      <vt:lpstr>Analysis example: Derive one attribute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Visualization Analysis &amp; Design  Data Abstraction (Ch 2)</dc:title>
  <dc:creator>Tariq, Zeenat</dc:creator>
  <cp:lastModifiedBy>Shah, Sayed</cp:lastModifiedBy>
  <cp:revision>2</cp:revision>
  <dcterms:created xsi:type="dcterms:W3CDTF">2022-01-27T19:21:14Z</dcterms:created>
  <dcterms:modified xsi:type="dcterms:W3CDTF">2024-09-05T22:24:59Z</dcterms:modified>
</cp:coreProperties>
</file>

<file path=docProps/thumbnail.jpeg>
</file>